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  <p:sldMasterId id="2147483659" r:id="rId3"/>
  </p:sldMasterIdLst>
  <p:notesMasterIdLst>
    <p:notesMasterId r:id="rId5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</p:sldIdLst>
  <p:sldSz cx="12192000" cy="6858000"/>
  <p:notesSz cx="6858000" cy="9144000"/>
  <p:embeddedFontLst>
    <p:embeddedFont>
      <p:font typeface="Candara" panose="020E0502030303020204" pitchFamily="34" charset="0"/>
      <p:regular r:id="rId52"/>
      <p:bold r:id="rId53"/>
      <p:italic r:id="rId54"/>
      <p:boldItalic r:id="rId55"/>
    </p:embeddedFont>
    <p:embeddedFont>
      <p:font typeface="Poppins" panose="00000500000000000000" pitchFamily="2" charset="-18"/>
      <p:regular r:id="rId56"/>
      <p:bold r:id="rId57"/>
      <p:italic r:id="rId58"/>
      <p:boldItalic r:id="rId59"/>
    </p:embeddedFont>
    <p:embeddedFont>
      <p:font typeface="Work Sans" pitchFamily="2" charset="-18"/>
      <p:regular r:id="rId60"/>
      <p:bold r:id="rId61"/>
      <p:italic r:id="rId62"/>
      <p:boldItalic r:id="rId63"/>
    </p:embeddedFont>
    <p:embeddedFont>
      <p:font typeface="Work Sans Light" pitchFamily="2" charset="-18"/>
      <p:regular r:id="rId64"/>
      <p:bold r:id="rId65"/>
      <p:italic r:id="rId66"/>
      <p:boldItalic r:id="rId67"/>
    </p:embeddedFont>
    <p:embeddedFont>
      <p:font typeface="Work Sans Medium" pitchFamily="2" charset="-18"/>
      <p:regular r:id="rId68"/>
      <p:bold r:id="rId69"/>
      <p:italic r:id="rId70"/>
      <p:boldItalic r:id="rId7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5" roundtripDataSignature="AMtx7mhenSaIyIXpA/9Q4tjsz1inpgI3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32FB37-1A6B-4BE3-A115-767390FECF9F}">
  <a:tblStyle styleId="{2132FB37-1A6B-4BE3-A115-767390FECF9F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font" Target="fonts/font15.fntdata"/><Relationship Id="rId79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font" Target="fonts/font10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6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8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font" Target="fonts/font4.fntdata"/><Relationship Id="rId7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3" name="Google Shape;12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/>
              <a:t>Cele CERV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/>
              <a:t>Co robimy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/>
              <a:t>Dla kogo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9" name="Google Shape;339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9" name="Google Shape;349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96" name="Google Shape;396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2" name="Google Shape;402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08" name="Google Shape;408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14" name="Google Shape;414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20" name="Google Shape;420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Google Shape;426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1" name="Google Shape;431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1" name="Google Shape;441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7" name="Google Shape;447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l-PL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Program CERV obejmuje cztery filary: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Wartości Unii – ochrona i propagowanie unijnych wartości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Równość, prawa i równość płci – ochrona praw, zakaz dyskryminacji, równouprawnienie (w tym płci) oraz większe uwzględnianie aspektu płci i celów związanych z niedyskryminacją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Zaangażowanie i udział obywateli – wspieranie udziału obywateli w życiu demokratycznym Unii, wymiany między obywatelami różnych państw członkowskich oraz propagowanie wiedzy o wspólnej europejskiej historii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pl-PL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Daphne – zwalczanie przemocy, w tym ze względu na płeć i przemocy wobec dzieci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8" name="Google Shape;15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3" name="Google Shape;16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8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8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9" name="Google Shape;109;p8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114" name="Google Shape;11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oppins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0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10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8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10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9" name="Google Shape;29;p103"/>
            <p:cNvSpPr/>
            <p:nvPr/>
          </p:nvSpPr>
          <p:spPr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l" t="t" r="r" b="b"/>
              <a:pathLst>
                <a:path w="813" h="1440" extrusionOk="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03"/>
            <p:cNvSpPr/>
            <p:nvPr/>
          </p:nvSpPr>
          <p:spPr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l" t="t" r="r" b="b"/>
              <a:pathLst>
                <a:path w="324" h="117" extrusionOk="0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03"/>
            <p:cNvSpPr/>
            <p:nvPr/>
          </p:nvSpPr>
          <p:spPr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l" t="t" r="r" b="b"/>
              <a:pathLst>
                <a:path w="404" h="385" extrusionOk="0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03"/>
            <p:cNvSpPr/>
            <p:nvPr/>
          </p:nvSpPr>
          <p:spPr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l" t="t" r="r" b="b"/>
              <a:pathLst>
                <a:path w="774" h="1440" extrusionOk="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03"/>
            <p:cNvSpPr/>
            <p:nvPr/>
          </p:nvSpPr>
          <p:spPr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l" t="t" r="r" b="b"/>
              <a:pathLst>
                <a:path w="203" h="77" extrusionOk="0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3"/>
            <p:cNvSpPr/>
            <p:nvPr/>
          </p:nvSpPr>
          <p:spPr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l" t="t" r="r" b="b"/>
              <a:pathLst>
                <a:path w="351" h="332" extrusionOk="0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03"/>
            <p:cNvSpPr/>
            <p:nvPr/>
          </p:nvSpPr>
          <p:spPr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l" t="t" r="r" b="b"/>
              <a:pathLst>
                <a:path w="762" h="1440" extrusionOk="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03"/>
            <p:cNvSpPr/>
            <p:nvPr/>
          </p:nvSpPr>
          <p:spPr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l" t="t" r="r" b="b"/>
              <a:pathLst>
                <a:path w="140" h="54" extrusionOk="0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03"/>
            <p:cNvSpPr/>
            <p:nvPr/>
          </p:nvSpPr>
          <p:spPr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l" t="t" r="r" b="b"/>
              <a:pathLst>
                <a:path w="321" h="302" extrusionOk="0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03"/>
            <p:cNvSpPr/>
            <p:nvPr/>
          </p:nvSpPr>
          <p:spPr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l" t="t" r="r" b="b"/>
              <a:pathLst>
                <a:path w="683" h="1440" extrusionOk="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03"/>
            <p:cNvSpPr/>
            <p:nvPr/>
          </p:nvSpPr>
          <p:spPr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l" t="t" r="r" b="b"/>
              <a:pathLst>
                <a:path w="287" h="279" extrusionOk="0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03"/>
            <p:cNvSpPr/>
            <p:nvPr/>
          </p:nvSpPr>
          <p:spPr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l" t="t" r="r" b="b"/>
              <a:pathLst>
                <a:path w="680" h="1440" extrusionOk="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03"/>
            <p:cNvSpPr/>
            <p:nvPr/>
          </p:nvSpPr>
          <p:spPr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l" t="t" r="r" b="b"/>
              <a:pathLst>
                <a:path w="250" h="242" extrusionOk="0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03"/>
            <p:cNvSpPr/>
            <p:nvPr/>
          </p:nvSpPr>
          <p:spPr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l" t="t" r="r" b="b"/>
              <a:pathLst>
                <a:path w="720" h="1440" extrusionOk="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03"/>
            <p:cNvSpPr/>
            <p:nvPr/>
          </p:nvSpPr>
          <p:spPr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l" t="t" r="r" b="b"/>
              <a:pathLst>
                <a:path w="185" h="167" extrusionOk="0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03"/>
            <p:cNvSpPr/>
            <p:nvPr/>
          </p:nvSpPr>
          <p:spPr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l" t="t" r="r" b="b"/>
              <a:pathLst>
                <a:path w="572" h="1440" extrusionOk="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 cmpd="sng">
              <a:solidFill>
                <a:schemeClr val="dk1">
                  <a:alpha val="20000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03"/>
            <p:cNvSpPr/>
            <p:nvPr/>
          </p:nvSpPr>
          <p:spPr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l" t="t" r="r" b="b"/>
              <a:pathLst>
                <a:path w="620" h="1440" extrusionOk="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lg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103"/>
            <p:cNvSpPr/>
            <p:nvPr/>
          </p:nvSpPr>
          <p:spPr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l" t="t" r="r" b="b"/>
              <a:pathLst>
                <a:path w="506" h="1440" extrusionOk="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03"/>
            <p:cNvSpPr/>
            <p:nvPr/>
          </p:nvSpPr>
          <p:spPr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l" t="t" r="r" b="b"/>
              <a:pathLst>
                <a:path w="373" h="673" extrusionOk="0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103"/>
            <p:cNvSpPr/>
            <p:nvPr/>
          </p:nvSpPr>
          <p:spPr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l" t="t" r="r" b="b"/>
              <a:pathLst>
                <a:path w="45" h="174" extrusionOk="0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103"/>
            <p:cNvSpPr/>
            <p:nvPr/>
          </p:nvSpPr>
          <p:spPr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l" t="t" r="r" b="b"/>
              <a:pathLst>
                <a:path w="329" h="469" extrusionOk="0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 cmpd="sng">
              <a:solidFill>
                <a:schemeClr val="dk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" name="Google Shape;50;p10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51" name="Google Shape;51;p103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03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0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" name="Google Shape;54;p103"/>
          <p:cNvSpPr txBox="1"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600" tIns="228600" rIns="228600" bIns="228600" anchor="ctr" anchorCtr="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EFF"/>
              </a:buClr>
              <a:buSzPts val="4000"/>
              <a:buFont typeface="Calibri"/>
              <a:buNone/>
              <a:defRPr>
                <a:solidFill>
                  <a:srgbClr val="FFFE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03"/>
          <p:cNvSpPr txBox="1">
            <a:spLocks noGrp="1"/>
          </p:cNvSpPr>
          <p:nvPr>
            <p:ph type="body" idx="1"/>
          </p:nvPr>
        </p:nvSpPr>
        <p:spPr>
          <a:xfrm>
            <a:off x="5118447" y="803186"/>
            <a:ext cx="6281873" cy="524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5433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433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80"/>
              <a:buFont typeface="Arial"/>
              <a:buChar char="▪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03"/>
          <p:cNvSpPr txBox="1">
            <a:spLocks noGrp="1"/>
          </p:cNvSpPr>
          <p:nvPr>
            <p:ph type="dt" idx="10"/>
          </p:nvPr>
        </p:nvSpPr>
        <p:spPr>
          <a:xfrm>
            <a:off x="804672" y="320040"/>
            <a:ext cx="36576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03"/>
          <p:cNvSpPr txBox="1">
            <a:spLocks noGrp="1"/>
          </p:cNvSpPr>
          <p:nvPr>
            <p:ph type="ftr" idx="11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03"/>
          <p:cNvSpPr txBox="1">
            <a:spLocks noGrp="1"/>
          </p:cNvSpPr>
          <p:nvPr>
            <p:ph type="sldNum" idx="12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lajd tytułowy">
  <p:cSld name="Slajd tytułow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4"/>
          <p:cNvSpPr txBox="1">
            <a:spLocks noGrp="1"/>
          </p:cNvSpPr>
          <p:nvPr>
            <p:ph type="ctrTitle"/>
          </p:nvPr>
        </p:nvSpPr>
        <p:spPr>
          <a:xfrm>
            <a:off x="609600" y="2364093"/>
            <a:ext cx="9144000" cy="118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4"/>
          <p:cNvSpPr txBox="1">
            <a:spLocks noGrp="1"/>
          </p:cNvSpPr>
          <p:nvPr>
            <p:ph type="subTitle" idx="1"/>
          </p:nvPr>
        </p:nvSpPr>
        <p:spPr>
          <a:xfrm>
            <a:off x="609600" y="3640620"/>
            <a:ext cx="9144000" cy="755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04"/>
          <p:cNvSpPr txBox="1">
            <a:spLocks noGrp="1"/>
          </p:cNvSpPr>
          <p:nvPr>
            <p:ph type="body" idx="2"/>
          </p:nvPr>
        </p:nvSpPr>
        <p:spPr>
          <a:xfrm>
            <a:off x="609600" y="4488168"/>
            <a:ext cx="2586038" cy="31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Poppins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3" name="Google Shape;73;p10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  <p:pic>
        <p:nvPicPr>
          <p:cNvPr id="76" name="Google Shape;76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18796" y="5559415"/>
            <a:ext cx="470007" cy="470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0" name="Google Shape;80;p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" name="Google Shape;82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7150" y="3078636"/>
            <a:ext cx="1373117" cy="2962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876033" y="116327"/>
            <a:ext cx="1373117" cy="2962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6"/>
          <p:cNvSpPr txBox="1">
            <a:spLocks noGrp="1"/>
          </p:cNvSpPr>
          <p:nvPr>
            <p:ph type="body" idx="1"/>
          </p:nvPr>
        </p:nvSpPr>
        <p:spPr>
          <a:xfrm>
            <a:off x="838200" y="958850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0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0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Poppins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0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10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2" name="Google Shape;92;p10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/>
          <p:nvPr/>
        </p:nvSpPr>
        <p:spPr>
          <a:xfrm>
            <a:off x="0" y="0"/>
            <a:ext cx="12192000" cy="6113172"/>
          </a:xfrm>
          <a:prstGeom prst="rect">
            <a:avLst/>
          </a:prstGeom>
          <a:solidFill>
            <a:srgbClr val="F1F3F9"/>
          </a:solidFill>
          <a:ln w="12700" cap="flat" cmpd="sng">
            <a:solidFill>
              <a:srgbClr val="BA9F1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pic>
        <p:nvPicPr>
          <p:cNvPr id="7" name="Google Shape;7;p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5462588"/>
            <a:ext cx="12192000" cy="16008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7"/>
          <p:cNvSpPr txBox="1">
            <a:spLocks noGrp="1"/>
          </p:cNvSpPr>
          <p:nvPr>
            <p:ph type="title"/>
          </p:nvPr>
        </p:nvSpPr>
        <p:spPr>
          <a:xfrm>
            <a:off x="2057401" y="23313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"/>
              <a:buNone/>
              <a:defRPr sz="4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  <p:pic>
        <p:nvPicPr>
          <p:cNvPr id="11" name="Google Shape;11;p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3250086"/>
            <a:ext cx="1373117" cy="2962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2699181">
            <a:off x="10993675" y="315172"/>
            <a:ext cx="1977269" cy="197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7" descr="Obraz zawierający tekst, Czcionka, Grafika, zrzut ekranu&#10;&#10;Opis wygenerowany automatycznie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447553" y="6225022"/>
            <a:ext cx="1296894" cy="62778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0"/>
          <p:cNvSpPr/>
          <p:nvPr/>
        </p:nvSpPr>
        <p:spPr>
          <a:xfrm>
            <a:off x="-42863" y="-90488"/>
            <a:ext cx="12234863" cy="6948488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1E413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65" name="Google Shape;65;p100"/>
          <p:cNvSpPr txBox="1">
            <a:spLocks noGrp="1"/>
          </p:cNvSpPr>
          <p:nvPr>
            <p:ph type="title"/>
          </p:nvPr>
        </p:nvSpPr>
        <p:spPr>
          <a:xfrm>
            <a:off x="868251" y="21916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Poppins"/>
              <a:buNone/>
              <a:defRPr sz="44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0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67" name="Google Shape;67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68" name="Google Shape;68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/>
          </a:p>
        </p:txBody>
      </p:sp>
      <p:pic>
        <p:nvPicPr>
          <p:cNvPr id="69" name="Google Shape;69;p10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483619" y="6314965"/>
            <a:ext cx="1224762" cy="540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1"/>
          <p:cNvSpPr/>
          <p:nvPr/>
        </p:nvSpPr>
        <p:spPr>
          <a:xfrm>
            <a:off x="0" y="-114300"/>
            <a:ext cx="12287251" cy="7015163"/>
          </a:xfrm>
          <a:prstGeom prst="rect">
            <a:avLst/>
          </a:prstGeom>
          <a:solidFill>
            <a:srgbClr val="F1F3F9"/>
          </a:solidFill>
          <a:ln w="12700" cap="flat" cmpd="sng">
            <a:solidFill>
              <a:srgbClr val="BA9F1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96" name="Google Shape;9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"/>
              <a:buNone/>
              <a:defRPr sz="44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98" name="Google Shape;9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endParaRPr/>
          </a:p>
        </p:txBody>
      </p:sp>
      <p:sp>
        <p:nvSpPr>
          <p:cNvPr id="99" name="Google Shape;9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8F8F"/>
              </a:buClr>
              <a:buSzPts val="1200"/>
              <a:buFont typeface="Work Sans Medium"/>
              <a:buNone/>
              <a:defRPr sz="1200" b="0" i="0" u="none" strike="noStrike" cap="none">
                <a:solidFill>
                  <a:srgbClr val="8F8F8F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/>
              <a:t>www.siecsplot.pl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43723" y="52704"/>
            <a:ext cx="1197311" cy="567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76" y="5750445"/>
            <a:ext cx="725824" cy="344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1" descr="Obraz zawierający tekst, Czcionka, Grafika, zrzut ekranu&#10;&#10;Opis wygenerowany automatyczni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447553" y="6176963"/>
            <a:ext cx="1296894" cy="62778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ecsplot.pl/splot-wartosci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ecsplot.pl/splot-wartosci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hyperlink" Target="http://www.ngo.pl/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cwip.pl/" TargetMode="External"/><Relationship Id="rId3" Type="http://schemas.openxmlformats.org/officeDocument/2006/relationships/hyperlink" Target="http://www.boris.org.pl/" TargetMode="External"/><Relationship Id="rId7" Type="http://schemas.openxmlformats.org/officeDocument/2006/relationships/hyperlink" Target="http://www.pisop.org.pl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owop.org.pl/" TargetMode="External"/><Relationship Id="rId5" Type="http://schemas.openxmlformats.org/officeDocument/2006/relationships/hyperlink" Target="http://www.eswip.pl/" TargetMode="External"/><Relationship Id="rId10" Type="http://schemas.openxmlformats.org/officeDocument/2006/relationships/hyperlink" Target="http://www.bis-krakow.pl/" TargetMode="External"/><Relationship Id="rId4" Type="http://schemas.openxmlformats.org/officeDocument/2006/relationships/hyperlink" Target="http://www.cio.slupsk.pl/" TargetMode="External"/><Relationship Id="rId9" Type="http://schemas.openxmlformats.org/officeDocument/2006/relationships/hyperlink" Target="http://www.opus.org.pl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"/>
          <p:cNvSpPr txBox="1">
            <a:spLocks noGrp="1"/>
          </p:cNvSpPr>
          <p:nvPr>
            <p:ph type="ctrTitle" idx="4294967295"/>
          </p:nvPr>
        </p:nvSpPr>
        <p:spPr>
          <a:xfrm>
            <a:off x="2054711" y="1258645"/>
            <a:ext cx="8380207" cy="3631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"/>
              <a:buNone/>
            </a:pPr>
            <a:r>
              <a:rPr lang="pl-PL" sz="60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SPLOT Wartości </a:t>
            </a:r>
            <a:br>
              <a:rPr lang="pl-PL" sz="5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pl-PL" sz="5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l-PL" sz="3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 wartościach i ich znaczeniu </a:t>
            </a:r>
            <a:br>
              <a:rPr lang="pl-PL" sz="3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l-PL" sz="32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dla organizacji społecznych</a:t>
            </a:r>
            <a:endParaRPr/>
          </a:p>
        </p:txBody>
      </p:sp>
      <p:sp>
        <p:nvSpPr>
          <p:cNvPr id="120" name="Google Shape;120;p3"/>
          <p:cNvSpPr txBox="1">
            <a:spLocks noGrp="1"/>
          </p:cNvSpPr>
          <p:nvPr>
            <p:ph type="body" idx="1"/>
          </p:nvPr>
        </p:nvSpPr>
        <p:spPr>
          <a:xfrm>
            <a:off x="0" y="4487863"/>
            <a:ext cx="3484563" cy="315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4000">
              <a:solidFill>
                <a:schemeClr val="dk1"/>
              </a:solidFill>
            </a:endParaRPr>
          </a:p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000">
                <a:solidFill>
                  <a:schemeClr val="dk1"/>
                </a:solidFill>
              </a:rPr>
              <a:t>Projekt ma na celu ochronę, promowanie i podnoszenie świadomości w zakresie podstawowych praw i wartości UE poprzez wspieranie organizacji społeczeństwa obywatelskiego w Polsce.</a:t>
            </a:r>
            <a:endParaRPr sz="4000"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118333"/>
            <a:ext cx="12274475" cy="7207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6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000">
                <a:solidFill>
                  <a:srgbClr val="3D3D3B"/>
                </a:solidFill>
              </a:rPr>
              <a:t>Projekt</a:t>
            </a:r>
            <a:endParaRPr/>
          </a:p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4000">
              <a:solidFill>
                <a:srgbClr val="3D3D3B"/>
              </a:solidFill>
            </a:endParaRPr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200">
                <a:latin typeface="Work Sans Light"/>
                <a:ea typeface="Work Sans Light"/>
                <a:cs typeface="Work Sans Light"/>
                <a:sym typeface="Work Sans Light"/>
              </a:rPr>
              <a:t>skupia się na organizacjach działających regionalnie/lokalnie, które mają mniejszy dostęp do wsparcia informacyjno-edukacyjnego oraz możliwości finansowania działań</a:t>
            </a:r>
            <a:r>
              <a:rPr lang="pl-PL" sz="3200"/>
              <a:t>. </a:t>
            </a:r>
            <a:endParaRPr sz="3200">
              <a:solidFill>
                <a:srgbClr val="3D3D3B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61365"/>
            <a:ext cx="12295991" cy="7121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Projekt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200">
              <a:solidFill>
                <a:srgbClr val="26324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to kontynuacja „Splot Wartości 1.0” – podobne założenia, podobne działania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oficjalny start - marzec 2025 r.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większe partnerstwo – 10 organizacji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więcej naborów grantowych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prostsze zasady naborów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kampania budująca wizerunek sektora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200">
              <a:solidFill>
                <a:srgbClr val="26324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3200">
              <a:solidFill>
                <a:srgbClr val="26324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3200">
              <a:solidFill>
                <a:srgbClr val="26324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96819"/>
            <a:ext cx="12328264" cy="703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2"/>
          <p:cNvSpPr txBox="1">
            <a:spLocks noGrp="1"/>
          </p:cNvSpPr>
          <p:nvPr>
            <p:ph type="title"/>
          </p:nvPr>
        </p:nvSpPr>
        <p:spPr>
          <a:xfrm>
            <a:off x="1967445" y="497674"/>
            <a:ext cx="855473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>
                <a:latin typeface="Work Sans Light"/>
                <a:ea typeface="Work Sans Light"/>
                <a:cs typeface="Work Sans Light"/>
                <a:sym typeface="Work Sans Light"/>
              </a:rPr>
              <a:t>Cele i wyzwania projektu</a:t>
            </a:r>
            <a:br>
              <a:rPr lang="pl-PL"/>
            </a:br>
            <a:endParaRPr/>
          </a:p>
        </p:txBody>
      </p:sp>
      <p:sp>
        <p:nvSpPr>
          <p:cNvPr id="201" name="Google Shape;201;p22"/>
          <p:cNvSpPr txBox="1">
            <a:spLocks noGrp="1"/>
          </p:cNvSpPr>
          <p:nvPr>
            <p:ph type="body" idx="1"/>
          </p:nvPr>
        </p:nvSpPr>
        <p:spPr>
          <a:xfrm>
            <a:off x="1151068" y="1654966"/>
            <a:ext cx="10187491" cy="4562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pl-PL" sz="2600"/>
              <a:t>wzmocnienie potencjału organizacji 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pl-PL" sz="2600"/>
              <a:t>wzmocnienie umiejętności rzecznictwa, podejmowania skutecznych decyzji,  włączania się w procesy stanowienia prawa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pl-PL" sz="2600"/>
              <a:t>zwiększanie obecności NGO w życiu publicznym, liderów i liderek na  forum debaty publicznej, 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SzPts val="1800"/>
              <a:buChar char="●"/>
            </a:pPr>
            <a:r>
              <a:rPr lang="pl-PL" sz="2600"/>
              <a:t>wzmocnienie świadomości znaczenia wartości demokratycznych dla społeczeństwa  obywatelskiego</a:t>
            </a:r>
            <a:br>
              <a:rPr lang="pl-PL"/>
            </a:br>
            <a:endParaRPr/>
          </a:p>
        </p:txBody>
      </p:sp>
      <p:pic>
        <p:nvPicPr>
          <p:cNvPr id="202" name="Google Shape;20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9487"/>
            <a:ext cx="12301870" cy="7113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3"/>
          <p:cNvSpPr txBox="1">
            <a:spLocks noGrp="1"/>
          </p:cNvSpPr>
          <p:nvPr>
            <p:ph type="title"/>
          </p:nvPr>
        </p:nvSpPr>
        <p:spPr>
          <a:xfrm>
            <a:off x="1462054" y="89851"/>
            <a:ext cx="9022566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 b="1">
                <a:latin typeface="Work Sans Light"/>
                <a:ea typeface="Work Sans Light"/>
                <a:cs typeface="Work Sans Light"/>
                <a:sym typeface="Work Sans Light"/>
              </a:rPr>
              <a:t>Realizatorzy projektu</a:t>
            </a:r>
            <a:br>
              <a:rPr lang="pl-PL" b="1">
                <a:solidFill>
                  <a:srgbClr val="152D22"/>
                </a:solidFill>
              </a:rPr>
            </a:br>
            <a:endParaRPr/>
          </a:p>
        </p:txBody>
      </p:sp>
      <p:sp>
        <p:nvSpPr>
          <p:cNvPr id="213" name="Google Shape;213;p43"/>
          <p:cNvSpPr txBox="1">
            <a:spLocks noGrp="1"/>
          </p:cNvSpPr>
          <p:nvPr>
            <p:ph type="body" idx="1"/>
          </p:nvPr>
        </p:nvSpPr>
        <p:spPr>
          <a:xfrm>
            <a:off x="102220" y="853451"/>
            <a:ext cx="11742234" cy="5397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Ośrodek Wspierania Organizacji Pozarządowych (</a:t>
            </a:r>
            <a:r>
              <a:rPr lang="pl-PL" sz="2400" b="1"/>
              <a:t>OWOP</a:t>
            </a:r>
            <a:r>
              <a:rPr lang="pl-PL" sz="2400"/>
              <a:t>) 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Centrum Promocji i Rozwoju Inicjatyw Obywatelskich OPUS (</a:t>
            </a:r>
            <a:r>
              <a:rPr lang="pl-PL" sz="2400" b="1"/>
              <a:t>Centrum OPUS</a:t>
            </a:r>
            <a:r>
              <a:rPr lang="pl-PL" sz="2400"/>
              <a:t>)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Centrum Promocji i Rozwoju Inicjatyw Obywatelskich PISOP (</a:t>
            </a:r>
            <a:r>
              <a:rPr lang="pl-PL" sz="2400" b="1"/>
              <a:t>Centrum PISOP</a:t>
            </a:r>
            <a:r>
              <a:rPr lang="pl-PL" sz="2400"/>
              <a:t>)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Stowarzyszenie Biuro Obsługi Ruchu Inicjatyw Społecznych BORIS (</a:t>
            </a:r>
            <a:r>
              <a:rPr lang="pl-PL" sz="2400" b="1"/>
              <a:t>BORIS</a:t>
            </a:r>
            <a:r>
              <a:rPr lang="pl-PL" sz="2400"/>
              <a:t>)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Fundacja Biuro Inicjatyw Społecznych (</a:t>
            </a:r>
            <a:r>
              <a:rPr lang="pl-PL" sz="2400" b="1"/>
              <a:t>Fundacja BIS</a:t>
            </a:r>
            <a:r>
              <a:rPr lang="pl-PL" sz="2400"/>
              <a:t>)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Centrum Inicjatyw Obywatelskich (</a:t>
            </a:r>
            <a:r>
              <a:rPr lang="pl-PL" sz="2400" b="1"/>
              <a:t>CIO</a:t>
            </a:r>
            <a:r>
              <a:rPr lang="pl-PL" sz="2400"/>
              <a:t>)</a:t>
            </a:r>
            <a:endParaRPr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Centrum Regionalne Centrum Wspierania Inicjatyw Pozarządowych (</a:t>
            </a:r>
            <a:r>
              <a:rPr lang="pl-PL" sz="2400" b="1"/>
              <a:t>RCWIP)</a:t>
            </a:r>
            <a:endParaRPr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Elbląskie Stowarzyszenie Wspierania Inicjatyw Pozarządowych</a:t>
            </a:r>
            <a:r>
              <a:rPr lang="pl-PL" sz="2400" b="1"/>
              <a:t> (ESWIP) </a:t>
            </a:r>
            <a:r>
              <a:rPr lang="pl-PL" sz="2400"/>
              <a:t> 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Stowarzyszenie Klon/Jawor (</a:t>
            </a:r>
            <a:r>
              <a:rPr lang="pl-PL" sz="2400" b="1"/>
              <a:t>Klon /Jawor</a:t>
            </a:r>
            <a:r>
              <a:rPr lang="pl-PL" sz="2400"/>
              <a:t>)</a:t>
            </a:r>
            <a:endParaRPr sz="2400"/>
          </a:p>
          <a:p>
            <a:pPr marL="609585" lvl="0" indent="-41485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300"/>
              <a:buFont typeface="Work Sans"/>
              <a:buChar char="●"/>
            </a:pPr>
            <a:r>
              <a:rPr lang="pl-PL" sz="2400"/>
              <a:t>Sieć Wspierania Organizacji Pozarządowych SPLOT (</a:t>
            </a:r>
            <a:r>
              <a:rPr lang="pl-PL" sz="2400" b="1"/>
              <a:t>Sieć SPLOT</a:t>
            </a:r>
            <a:r>
              <a:rPr lang="pl-PL" sz="2400"/>
              <a:t>)</a:t>
            </a:r>
            <a:endParaRPr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4"/>
          <p:cNvSpPr txBox="1">
            <a:spLocks noGrp="1"/>
          </p:cNvSpPr>
          <p:nvPr>
            <p:ph type="title"/>
          </p:nvPr>
        </p:nvSpPr>
        <p:spPr>
          <a:xfrm rot="-5400000">
            <a:off x="-5057300" y="235966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 b="1">
                <a:solidFill>
                  <a:schemeClr val="accent3"/>
                </a:solidFill>
              </a:rPr>
              <a:t>Regionalni partnerzy</a:t>
            </a:r>
            <a:endParaRPr b="1">
              <a:solidFill>
                <a:schemeClr val="accent3"/>
              </a:solidFill>
            </a:endParaRPr>
          </a:p>
        </p:txBody>
      </p:sp>
      <p:graphicFrame>
        <p:nvGraphicFramePr>
          <p:cNvPr id="219" name="Google Shape;219;p24"/>
          <p:cNvGraphicFramePr/>
          <p:nvPr/>
        </p:nvGraphicFramePr>
        <p:xfrm>
          <a:off x="1347226" y="401148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{2132FB37-1A6B-4BE3-A115-767390FECF9F}</a:tableStyleId>
              </a:tblPr>
              <a:tblGrid>
                <a:gridCol w="18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5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3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7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Nazwa Partnera </a:t>
                      </a:r>
                      <a:endParaRPr sz="1400" b="1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Województwa objęte wsparciem</a:t>
                      </a:r>
                      <a:endParaRPr sz="1400" b="1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</a:t>
                      </a:r>
                      <a:endParaRPr sz="1400" b="1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Strona internetowa</a:t>
                      </a:r>
                      <a:endParaRPr sz="1400" b="1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BORIS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mazowieckie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helpdesk@boris.org.pl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www.boris.org.pl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CIO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pomorskie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zachodniopomorskie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helpdesk@cio.slupsk.pl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www.cio.slupsk.pl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ESWIP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warmińsko-mazurskie</a:t>
                      </a:r>
                      <a:br>
                        <a:rPr lang="pl-PL" sz="1400" u="none" strike="noStrike" cap="none"/>
                      </a:br>
                      <a:r>
                        <a:rPr lang="pl-PL" sz="1400" u="none" strike="noStrike" cap="none"/>
                        <a:t>kujawsko-pomorskie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 helpdesk@eswip.pl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www.eswip.pl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OWOP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podlaskie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lubelskie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helpdesk@owop.org.pl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www.owop.org.pl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PISOP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lubuskie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wielkopolskie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helpdesk@pisop.org.pl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www.pisop.org.pl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3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RCWIP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dolnośląskie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opolskie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 helpdesk@rcwip.pl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www.rcwip.pl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OPUS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łódzkie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śląskie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helpdesk@opus.org.pl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www.opus.org.pl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BIS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małopolskie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podkarpackie</a:t>
                      </a:r>
                      <a:endParaRPr sz="1600" u="none" strike="noStrike" cap="none"/>
                    </a:p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świętokrzyskie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21900" marR="21900" marT="21900" marB="2190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Helpdesk@bis-krakow.pl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pl-PL" sz="1400" u="none" strike="noStrike" cap="none"/>
                        <a:t>www.bis-krakow.pl</a:t>
                      </a:r>
                      <a:endParaRPr sz="1400" u="none" strike="noStrike" cap="none">
                        <a:latin typeface="Candara"/>
                        <a:ea typeface="Candara"/>
                        <a:cs typeface="Candara"/>
                        <a:sym typeface="Candara"/>
                      </a:endParaRPr>
                    </a:p>
                  </a:txBody>
                  <a:tcPr marL="8275" marR="8275" marT="8275" marB="827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"/>
          <p:cNvSpPr txBox="1">
            <a:spLocks noGrp="1"/>
          </p:cNvSpPr>
          <p:nvPr>
            <p:ph type="title"/>
          </p:nvPr>
        </p:nvSpPr>
        <p:spPr>
          <a:xfrm>
            <a:off x="1527586" y="1618742"/>
            <a:ext cx="8720866" cy="416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80808"/>
              <a:buNone/>
            </a:pPr>
            <a:br>
              <a:rPr lang="pl-PL"/>
            </a:br>
            <a:br>
              <a:rPr lang="pl-PL"/>
            </a:br>
            <a:br>
              <a:rPr lang="pl-PL"/>
            </a:br>
            <a: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Program</a:t>
            </a: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“Obywatele, Równość, Prawa</a:t>
            </a: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 Wartości”</a:t>
            </a: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(CERV)</a:t>
            </a:r>
            <a:br>
              <a:rPr lang="pl-PL" sz="4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pl-PL" sz="4400"/>
            </a:br>
            <a:endParaRPr sz="4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6326"/>
            <a:ext cx="12312502" cy="7155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/>
              <a:t> </a:t>
            </a:r>
            <a:endParaRPr sz="4000">
              <a:solidFill>
                <a:schemeClr val="dk1"/>
              </a:solidFill>
            </a:endParaRPr>
          </a:p>
        </p:txBody>
      </p:sp>
      <p:sp>
        <p:nvSpPr>
          <p:cNvPr id="230" name="Google Shape;230;p26"/>
          <p:cNvSpPr/>
          <p:nvPr/>
        </p:nvSpPr>
        <p:spPr>
          <a:xfrm>
            <a:off x="2086984" y="2506532"/>
            <a:ext cx="936273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4000" b="1" i="0" u="sng" strike="noStrike" cap="none">
                <a:solidFill>
                  <a:srgbClr val="2C5E47"/>
                </a:solidFill>
                <a:latin typeface="Poppins"/>
                <a:ea typeface="Poppins"/>
                <a:cs typeface="Poppins"/>
                <a:sym typeface="Poppi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www.siecsplot.pl/splot-wartosci</a:t>
            </a:r>
            <a:r>
              <a:rPr lang="pl-PL" sz="4000" b="1" i="0" u="none" strike="noStrike" cap="none">
                <a:solidFill>
                  <a:srgbClr val="2C5E47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40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-148856"/>
            <a:ext cx="12291237" cy="700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4000">
              <a:solidFill>
                <a:srgbClr val="3D3D3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000">
                <a:solidFill>
                  <a:srgbClr val="3D3D3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Kluczowe dla wzmocnienia (i utrzymania) wartości demokratycznych są niezależne, stabilnie działające organizacje społeczeństwa obywatelskiego.</a:t>
            </a:r>
            <a:endParaRPr sz="3200">
              <a:solidFill>
                <a:srgbClr val="3D3D3B"/>
              </a:solidFill>
            </a:endParaRPr>
          </a:p>
        </p:txBody>
      </p:sp>
      <p:pic>
        <p:nvPicPr>
          <p:cNvPr id="241" name="Google Shape;24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2993" y="471626"/>
            <a:ext cx="558927" cy="622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000">
                <a:solidFill>
                  <a:srgbClr val="3D3D3B"/>
                </a:solidFill>
              </a:rPr>
              <a:t>Zwiększamy znaczenie organizacji pozarządowych w </a:t>
            </a:r>
            <a:r>
              <a:rPr lang="pl-PL" sz="4000" b="1">
                <a:solidFill>
                  <a:srgbClr val="3D3D3B"/>
                </a:solidFill>
              </a:rPr>
              <a:t>debacie  publicznej </a:t>
            </a:r>
            <a:r>
              <a:rPr lang="pl-PL" sz="4000">
                <a:solidFill>
                  <a:srgbClr val="3D3D3B"/>
                </a:solidFill>
              </a:rPr>
              <a:t>zarówno na poziomie krajowym jak i lokalnym - takie cele realizują zaplanowane działania  edukacyjne oraz wsparcie finansowe.</a:t>
            </a:r>
            <a:endParaRPr/>
          </a:p>
        </p:txBody>
      </p:sp>
      <p:pic>
        <p:nvPicPr>
          <p:cNvPr id="247" name="Google Shape;24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9039" y="471626"/>
            <a:ext cx="609739" cy="622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0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solidFill>
                  <a:srgbClr val="3D3D3B"/>
                </a:solidFill>
              </a:rPr>
              <a:t>Dążymy, aby organizacje pozarządowe </a:t>
            </a:r>
            <a:r>
              <a:rPr lang="pl-PL" sz="3600" b="1">
                <a:solidFill>
                  <a:srgbClr val="3D3D3B"/>
                </a:solidFill>
              </a:rPr>
              <a:t>skuteczniej  wpływały na polityki publiczne</a:t>
            </a:r>
            <a:r>
              <a:rPr lang="pl-PL" sz="3600">
                <a:solidFill>
                  <a:srgbClr val="3D3D3B"/>
                </a:solidFill>
              </a:rPr>
              <a:t> i budowały ich otwarty i równościowy charakter, współtworzyły i  monitorowały prawo, reprezentowały i wdrażały wartości podstawowe UE w życiu społecznym będąc ich  aktywnymi ambasadorami.</a:t>
            </a:r>
            <a:r>
              <a:rPr lang="pl-PL" sz="4000">
                <a:solidFill>
                  <a:srgbClr val="3D3D3B"/>
                </a:solidFill>
              </a:rPr>
              <a:t> </a:t>
            </a:r>
            <a:endParaRPr/>
          </a:p>
        </p:txBody>
      </p:sp>
      <p:pic>
        <p:nvPicPr>
          <p:cNvPr id="253" name="Google Shape;25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6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Swobody  obywatelskie, wolność mediów publicznych i niezależność sądów, oraz działanie niezależnych NGO są  zagrożone ze względu </a:t>
            </a:r>
            <a:r>
              <a:rPr lang="pl-PL" sz="3600" b="1">
                <a:latin typeface="Work Sans Light"/>
                <a:ea typeface="Work Sans Light"/>
                <a:cs typeface="Work Sans Light"/>
                <a:sym typeface="Work Sans Light"/>
              </a:rPr>
              <a:t>na dążenia władz do centralizacji </a:t>
            </a:r>
            <a:br>
              <a:rPr lang="pl-PL" sz="3600" b="1">
                <a:latin typeface="Work Sans Light"/>
                <a:ea typeface="Work Sans Light"/>
                <a:cs typeface="Work Sans Light"/>
                <a:sym typeface="Work Sans Light"/>
              </a:rPr>
            </a:br>
            <a:r>
              <a:rPr lang="pl-PL" sz="3600" b="1">
                <a:latin typeface="Work Sans Light"/>
                <a:ea typeface="Work Sans Light"/>
                <a:cs typeface="Work Sans Light"/>
                <a:sym typeface="Work Sans Light"/>
              </a:rPr>
              <a:t>i demokracji autorytarnej, eurosceptyzm</a:t>
            </a: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.  </a:t>
            </a:r>
            <a:endParaRPr/>
          </a:p>
        </p:txBody>
      </p:sp>
      <p:pic>
        <p:nvPicPr>
          <p:cNvPr id="259" name="Google Shape;259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2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6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Dlatego </a:t>
            </a:r>
            <a:r>
              <a:rPr lang="pl-PL" sz="3600" b="1">
                <a:latin typeface="Work Sans Light"/>
                <a:ea typeface="Work Sans Light"/>
                <a:cs typeface="Work Sans Light"/>
                <a:sym typeface="Work Sans Light"/>
              </a:rPr>
              <a:t>musimy</a:t>
            </a: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 wzmacniać świadomość wartości demokratycznych, a organizacje pozarządowe  powinny w tym</a:t>
            </a:r>
            <a:b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</a:b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procesie odgrywać istotną rolę.</a:t>
            </a:r>
            <a:endParaRPr/>
          </a:p>
        </p:txBody>
      </p:sp>
      <p:pic>
        <p:nvPicPr>
          <p:cNvPr id="265" name="Google Shape;26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4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 b="1">
                <a:solidFill>
                  <a:srgbClr val="3D3D3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Silne, sprawnie działające organizacje są również ważnym partnerem dla administracji publicznej </a:t>
            </a:r>
            <a:r>
              <a:rPr lang="pl-PL" sz="3600">
                <a:solidFill>
                  <a:srgbClr val="3D3D3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zarówno w bezpośrednim rozwiązywaniu problemów społecznych jak i co </a:t>
            </a:r>
            <a:r>
              <a:rPr lang="pl-PL" sz="3200">
                <a:solidFill>
                  <a:srgbClr val="3D3D3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ważniejsze</a:t>
            </a:r>
            <a:r>
              <a:rPr lang="pl-PL" sz="3600">
                <a:solidFill>
                  <a:srgbClr val="3D3D3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, w budowaniu  rozwiązań systemowych.</a:t>
            </a:r>
            <a:endParaRPr/>
          </a:p>
        </p:txBody>
      </p:sp>
      <p:pic>
        <p:nvPicPr>
          <p:cNvPr id="271" name="Google Shape;27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5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600">
              <a:solidFill>
                <a:srgbClr val="3D3D3B"/>
              </a:solidFill>
            </a:endParaRPr>
          </a:p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solidFill>
                  <a:srgbClr val="3D3D3B"/>
                </a:solidFill>
              </a:rPr>
              <a:t>Mamy różne działania podkreślające </a:t>
            </a:r>
            <a:r>
              <a:rPr lang="pl-PL" sz="3600" b="1">
                <a:solidFill>
                  <a:srgbClr val="3D3D3B"/>
                </a:solidFill>
              </a:rPr>
              <a:t>znaczenie wartości </a:t>
            </a:r>
            <a:r>
              <a:rPr lang="pl-PL" sz="3600">
                <a:solidFill>
                  <a:srgbClr val="3D3D3B"/>
                </a:solidFill>
              </a:rPr>
              <a:t>podstawowych UE stanowiących </a:t>
            </a:r>
            <a:r>
              <a:rPr lang="pl-PL" sz="3600" b="1">
                <a:solidFill>
                  <a:srgbClr val="3D3D3B"/>
                </a:solidFill>
              </a:rPr>
              <a:t>istotę społeczeństwa obywatelskiego. </a:t>
            </a:r>
            <a:endParaRPr/>
          </a:p>
        </p:txBody>
      </p:sp>
      <p:pic>
        <p:nvPicPr>
          <p:cNvPr id="277" name="Google Shape;27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 txBox="1">
            <a:spLocks noGrp="1"/>
          </p:cNvSpPr>
          <p:nvPr>
            <p:ph type="title"/>
          </p:nvPr>
        </p:nvSpPr>
        <p:spPr>
          <a:xfrm>
            <a:off x="1231902" y="834201"/>
            <a:ext cx="3932237" cy="7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Poppins"/>
              <a:buNone/>
            </a:pPr>
            <a:r>
              <a:rPr lang="pl-PL"/>
              <a:t>Założenia CERV</a:t>
            </a:r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body" idx="1"/>
          </p:nvPr>
        </p:nvSpPr>
        <p:spPr>
          <a:xfrm>
            <a:off x="935915" y="1688950"/>
            <a:ext cx="5884433" cy="4083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68421"/>
              <a:buNone/>
            </a:pPr>
            <a:endParaRPr sz="200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Char char="▪"/>
            </a:pPr>
            <a:r>
              <a:rPr lang="pl-PL" sz="4200">
                <a:solidFill>
                  <a:srgbClr val="2D2D2C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Został uruchomiony w 2021 r.</a:t>
            </a:r>
            <a:endParaRPr/>
          </a:p>
          <a:p>
            <a:pPr marL="457200" lvl="0" indent="-127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None/>
            </a:pPr>
            <a:endParaRPr sz="4200">
              <a:solidFill>
                <a:srgbClr val="2D2D2C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Char char="▪"/>
            </a:pPr>
            <a:r>
              <a:rPr lang="pl-PL" sz="4200">
                <a:solidFill>
                  <a:srgbClr val="2D2D2C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Będzie realizowany przez siedem lat do 2027 r. </a:t>
            </a:r>
            <a:endParaRPr/>
          </a:p>
          <a:p>
            <a:pPr marL="457200" lvl="0" indent="-127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None/>
            </a:pPr>
            <a:endParaRPr sz="4200">
              <a:solidFill>
                <a:srgbClr val="2D2D2C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Char char="▪"/>
            </a:pPr>
            <a:r>
              <a:rPr lang="pl-PL" sz="4200">
                <a:solidFill>
                  <a:srgbClr val="2D2D2C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Został utworzony wraz z programem „Sprawiedliwość” (na lata 2021–2027) w ramach Funduszu „Sprawiedliwość, Prawa i Wartości”.</a:t>
            </a:r>
            <a:endParaRPr/>
          </a:p>
          <a:p>
            <a:pPr marL="457200" lvl="0" indent="-127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None/>
            </a:pPr>
            <a:endParaRPr sz="4200">
              <a:solidFill>
                <a:srgbClr val="2D2D2C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80201"/>
              <a:buFont typeface="Noto Sans Symbols"/>
              <a:buChar char="▪"/>
            </a:pPr>
            <a:r>
              <a:rPr lang="pl-PL" sz="4200">
                <a:solidFill>
                  <a:srgbClr val="1B1B1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Program ten przewiduje finansowanie projektów w dziedzinie sprawiedliwości i praw podstawowych</a:t>
            </a:r>
            <a:r>
              <a:rPr lang="pl-PL" sz="2900">
                <a:solidFill>
                  <a:srgbClr val="1B1B1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. </a:t>
            </a:r>
            <a:endParaRPr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132" name="Google Shape;132;p5"/>
          <p:cNvSpPr>
            <a:spLocks noGrp="1"/>
          </p:cNvSpPr>
          <p:nvPr>
            <p:ph type="pic" idx="2"/>
          </p:nvPr>
        </p:nvSpPr>
        <p:spPr>
          <a:xfrm>
            <a:off x="7027862" y="987425"/>
            <a:ext cx="4327526" cy="4873625"/>
          </a:xfrm>
          <a:prstGeom prst="rect">
            <a:avLst/>
          </a:prstGeom>
          <a:noFill/>
          <a:ln>
            <a:noFill/>
          </a:ln>
        </p:spPr>
      </p:sp>
      <p:pic>
        <p:nvPicPr>
          <p:cNvPr id="133" name="Google Shape;133;p5" descr="Obraz zawierający budynek, niebieskie, flaga, na wolnym powietrzu&#10;&#10;Opis wygenerowany automatycznie"/>
          <p:cNvPicPr preferRelativeResize="0"/>
          <p:nvPr/>
        </p:nvPicPr>
        <p:blipFill rotWithShape="1">
          <a:blip r:embed="rId3">
            <a:alphaModFix/>
          </a:blip>
          <a:srcRect l="20398" r="20398"/>
          <a:stretch/>
        </p:blipFill>
        <p:spPr>
          <a:xfrm>
            <a:off x="7027863" y="987425"/>
            <a:ext cx="4327525" cy="487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6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solidFill>
                  <a:srgbClr val="3D3D3B"/>
                </a:solidFill>
              </a:rPr>
              <a:t>Chcemy przypominać </a:t>
            </a:r>
            <a:r>
              <a:rPr lang="pl-PL" sz="3600" b="1">
                <a:solidFill>
                  <a:srgbClr val="3D3D3B"/>
                </a:solidFill>
              </a:rPr>
              <a:t>organizacjom o wartościach</a:t>
            </a:r>
            <a:r>
              <a:rPr lang="pl-PL" sz="3600">
                <a:solidFill>
                  <a:srgbClr val="3D3D3B"/>
                </a:solidFill>
              </a:rPr>
              <a:t>, które je konstytuują umożliwiając im oddolną, samorządną działalność, aby niezależnie od branży, zakresu działania i potencjału, były ambasadorami wartości w środowiskach, w których pracują.</a:t>
            </a:r>
            <a:endParaRPr/>
          </a:p>
        </p:txBody>
      </p:sp>
      <p:pic>
        <p:nvPicPr>
          <p:cNvPr id="283" name="Google Shape;28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71"/>
          <p:cNvSpPr txBox="1">
            <a:spLocks noGrp="1"/>
          </p:cNvSpPr>
          <p:nvPr>
            <p:ph type="body" idx="1"/>
          </p:nvPr>
        </p:nvSpPr>
        <p:spPr>
          <a:xfrm>
            <a:off x="1973180" y="1530405"/>
            <a:ext cx="8395494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600">
                <a:latin typeface="Work Sans Light"/>
                <a:ea typeface="Work Sans Light"/>
                <a:cs typeface="Work Sans Light"/>
                <a:sym typeface="Work Sans Light"/>
              </a:rPr>
              <a:t>Realizacja tej misji może być ważnym czynnikiem wpływu na społeczne zrozumienie i poszanowanie podstawowych wartości demokratycznych w Polsce.</a:t>
            </a:r>
            <a:endParaRPr/>
          </a:p>
        </p:txBody>
      </p:sp>
      <p:pic>
        <p:nvPicPr>
          <p:cNvPr id="289" name="Google Shape;289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82"/>
          <p:cNvSpPr txBox="1">
            <a:spLocks noGrp="1"/>
          </p:cNvSpPr>
          <p:nvPr>
            <p:ph type="title"/>
          </p:nvPr>
        </p:nvSpPr>
        <p:spPr>
          <a:xfrm>
            <a:off x="1967445" y="497674"/>
            <a:ext cx="855473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>
                <a:latin typeface="Work Sans Light"/>
                <a:ea typeface="Work Sans Light"/>
                <a:cs typeface="Work Sans Light"/>
                <a:sym typeface="Work Sans Light"/>
              </a:rPr>
              <a:t>Cele i wyzwania projektu</a:t>
            </a:r>
            <a:br>
              <a:rPr lang="pl-PL"/>
            </a:br>
            <a:endParaRPr/>
          </a:p>
        </p:txBody>
      </p:sp>
      <p:sp>
        <p:nvSpPr>
          <p:cNvPr id="295" name="Google Shape;295;p82"/>
          <p:cNvSpPr txBox="1">
            <a:spLocks noGrp="1"/>
          </p:cNvSpPr>
          <p:nvPr>
            <p:ph type="body" idx="1"/>
          </p:nvPr>
        </p:nvSpPr>
        <p:spPr>
          <a:xfrm>
            <a:off x="1151068" y="1654966"/>
            <a:ext cx="10187491" cy="4562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74844"/>
              <a:buChar char="●"/>
            </a:pPr>
            <a:r>
              <a:rPr lang="pl-PL" sz="2600"/>
              <a:t>wzmocnienie potencjału organizacji objętych wsparciem na rzecz propagowania i ochrony  wartości UE i praw podstawowych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74844"/>
              <a:buChar char="●"/>
            </a:pPr>
            <a:r>
              <a:rPr lang="pl-PL" sz="2600"/>
              <a:t>wzmocnienie wśród organizacji objętych wsparciem umiejętności reprezentowania interesów  sektora CSO oraz zdolności do podejmowania skutecznych decyzji,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74844"/>
              <a:buChar char="●"/>
            </a:pPr>
            <a:r>
              <a:rPr lang="pl-PL" sz="2600"/>
              <a:t>zwiększanie obecności organizacji pozarządowych w życiu publicznym, liderów i liderek na  forum debaty publicznej,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74844"/>
              <a:buChar char="●"/>
            </a:pPr>
            <a:r>
              <a:rPr lang="pl-PL" sz="2600"/>
              <a:t>szersze włączanie się w procesy stanowienia prawa, </a:t>
            </a: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SzPct val="74844"/>
              <a:buChar char="●"/>
            </a:pPr>
            <a:r>
              <a:rPr lang="pl-PL" sz="2600"/>
              <a:t>wzmocnienie świadomości znaczenia wartości demokratycznych dla społeczeństwa  obywatelskiego, oraz roli organizacji w ich aktywnym promowaniu i ochronie.</a:t>
            </a:r>
            <a:br>
              <a:rPr lang="pl-PL"/>
            </a:br>
            <a:endParaRPr/>
          </a:p>
        </p:txBody>
      </p:sp>
      <p:pic>
        <p:nvPicPr>
          <p:cNvPr id="296" name="Google Shape;296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4284" y="520492"/>
            <a:ext cx="647848" cy="66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" name="Google Shape;301;p87"/>
          <p:cNvGrpSpPr/>
          <p:nvPr/>
        </p:nvGrpSpPr>
        <p:grpSpPr>
          <a:xfrm>
            <a:off x="2560320" y="730098"/>
            <a:ext cx="6806426" cy="4330499"/>
            <a:chOff x="0" y="133331"/>
            <a:chExt cx="6806426" cy="4330499"/>
          </a:xfrm>
        </p:grpSpPr>
        <p:sp>
          <p:nvSpPr>
            <p:cNvPr id="302" name="Google Shape;302;p87"/>
            <p:cNvSpPr/>
            <p:nvPr/>
          </p:nvSpPr>
          <p:spPr>
            <a:xfrm>
              <a:off x="4679418" y="201059"/>
              <a:ext cx="2127008" cy="1276205"/>
            </a:xfrm>
            <a:prstGeom prst="rect">
              <a:avLst/>
            </a:prstGeom>
            <a:solidFill>
              <a:srgbClr val="23513B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87"/>
            <p:cNvSpPr txBox="1"/>
            <p:nvPr/>
          </p:nvSpPr>
          <p:spPr>
            <a:xfrm>
              <a:off x="4679418" y="201059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Animatorzy </a:t>
              </a:r>
              <a:endParaRPr/>
            </a:p>
          </p:txBody>
        </p:sp>
        <p:sp>
          <p:nvSpPr>
            <p:cNvPr id="304" name="Google Shape;304;p87"/>
            <p:cNvSpPr/>
            <p:nvPr/>
          </p:nvSpPr>
          <p:spPr>
            <a:xfrm>
              <a:off x="2339709" y="167201"/>
              <a:ext cx="2127008" cy="1276205"/>
            </a:xfrm>
            <a:prstGeom prst="rect">
              <a:avLst/>
            </a:prstGeom>
            <a:solidFill>
              <a:srgbClr val="2E5E47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87"/>
            <p:cNvSpPr txBox="1"/>
            <p:nvPr/>
          </p:nvSpPr>
          <p:spPr>
            <a:xfrm>
              <a:off x="2339709" y="167201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Mentorzy</a:t>
              </a:r>
              <a:endParaRPr/>
            </a:p>
          </p:txBody>
        </p:sp>
        <p:sp>
          <p:nvSpPr>
            <p:cNvPr id="306" name="Google Shape;306;p87"/>
            <p:cNvSpPr/>
            <p:nvPr/>
          </p:nvSpPr>
          <p:spPr>
            <a:xfrm>
              <a:off x="67702" y="133331"/>
              <a:ext cx="2127008" cy="1276205"/>
            </a:xfrm>
            <a:prstGeom prst="rect">
              <a:avLst/>
            </a:prstGeom>
            <a:solidFill>
              <a:srgbClr val="396C5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87"/>
            <p:cNvSpPr txBox="1"/>
            <p:nvPr/>
          </p:nvSpPr>
          <p:spPr>
            <a:xfrm>
              <a:off x="67702" y="133331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Działania edukacyjne</a:t>
              </a:r>
              <a:b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ad hoc</a:t>
              </a:r>
              <a:endParaRPr/>
            </a:p>
          </p:txBody>
        </p:sp>
        <p:sp>
          <p:nvSpPr>
            <p:cNvPr id="308" name="Google Shape;308;p87"/>
            <p:cNvSpPr/>
            <p:nvPr/>
          </p:nvSpPr>
          <p:spPr>
            <a:xfrm>
              <a:off x="0" y="1656107"/>
              <a:ext cx="2127008" cy="1276205"/>
            </a:xfrm>
            <a:prstGeom prst="rect">
              <a:avLst/>
            </a:prstGeom>
            <a:solidFill>
              <a:srgbClr val="44795F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87"/>
            <p:cNvSpPr txBox="1"/>
            <p:nvPr/>
          </p:nvSpPr>
          <p:spPr>
            <a:xfrm>
              <a:off x="0" y="1656107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Działania edukacyjne planowane  </a:t>
              </a:r>
              <a:endParaRPr/>
            </a:p>
          </p:txBody>
        </p:sp>
        <p:sp>
          <p:nvSpPr>
            <p:cNvPr id="310" name="Google Shape;310;p87"/>
            <p:cNvSpPr/>
            <p:nvPr/>
          </p:nvSpPr>
          <p:spPr>
            <a:xfrm>
              <a:off x="2339709" y="1656107"/>
              <a:ext cx="2127008" cy="1276205"/>
            </a:xfrm>
            <a:prstGeom prst="rect">
              <a:avLst/>
            </a:prstGeom>
            <a:solidFill>
              <a:srgbClr val="53836B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87"/>
            <p:cNvSpPr txBox="1"/>
            <p:nvPr/>
          </p:nvSpPr>
          <p:spPr>
            <a:xfrm>
              <a:off x="2339709" y="1656107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Doradztwo specjalistyczne i szkolenia </a:t>
              </a:r>
              <a:endParaRPr/>
            </a:p>
          </p:txBody>
        </p:sp>
        <p:sp>
          <p:nvSpPr>
            <p:cNvPr id="312" name="Google Shape;312;p87"/>
            <p:cNvSpPr/>
            <p:nvPr/>
          </p:nvSpPr>
          <p:spPr>
            <a:xfrm>
              <a:off x="4679418" y="1656107"/>
              <a:ext cx="2127008" cy="1276205"/>
            </a:xfrm>
            <a:prstGeom prst="rect">
              <a:avLst/>
            </a:prstGeom>
            <a:solidFill>
              <a:srgbClr val="618E78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87"/>
            <p:cNvSpPr txBox="1"/>
            <p:nvPr/>
          </p:nvSpPr>
          <p:spPr>
            <a:xfrm>
              <a:off x="4679418" y="1656107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Promocja i  informacja ( w tym help desk)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665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314" name="Google Shape;314;p87"/>
            <p:cNvSpPr/>
            <p:nvPr/>
          </p:nvSpPr>
          <p:spPr>
            <a:xfrm>
              <a:off x="28416" y="3187625"/>
              <a:ext cx="2127008" cy="1276205"/>
            </a:xfrm>
            <a:prstGeom prst="rect">
              <a:avLst/>
            </a:prstGeom>
            <a:solidFill>
              <a:srgbClr val="71978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87"/>
            <p:cNvSpPr txBox="1"/>
            <p:nvPr/>
          </p:nvSpPr>
          <p:spPr>
            <a:xfrm>
              <a:off x="28416" y="3187625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Granty – cztery nabory</a:t>
              </a:r>
              <a:endParaRPr/>
            </a:p>
          </p:txBody>
        </p:sp>
        <p:sp>
          <p:nvSpPr>
            <p:cNvPr id="316" name="Google Shape;316;p87"/>
            <p:cNvSpPr/>
            <p:nvPr/>
          </p:nvSpPr>
          <p:spPr>
            <a:xfrm>
              <a:off x="2339709" y="3145013"/>
              <a:ext cx="2127008" cy="1276205"/>
            </a:xfrm>
            <a:prstGeom prst="rect">
              <a:avLst/>
            </a:prstGeom>
            <a:solidFill>
              <a:srgbClr val="839E9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87"/>
            <p:cNvSpPr txBox="1"/>
            <p:nvPr/>
          </p:nvSpPr>
          <p:spPr>
            <a:xfrm>
              <a:off x="2339709" y="3145013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750" tIns="64750" rIns="64750" bIns="64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pl-PL" sz="17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Kampania informacyjno-edukacyjna na portalu NGO.pl  </a:t>
              </a:r>
              <a:endParaRPr/>
            </a:p>
          </p:txBody>
        </p:sp>
        <p:sp>
          <p:nvSpPr>
            <p:cNvPr id="318" name="Google Shape;318;p87"/>
            <p:cNvSpPr/>
            <p:nvPr/>
          </p:nvSpPr>
          <p:spPr>
            <a:xfrm>
              <a:off x="4679418" y="3145013"/>
              <a:ext cx="2127008" cy="1276205"/>
            </a:xfrm>
            <a:prstGeom prst="rect">
              <a:avLst/>
            </a:prstGeom>
            <a:solidFill>
              <a:srgbClr val="96A49D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87"/>
            <p:cNvSpPr txBox="1"/>
            <p:nvPr/>
          </p:nvSpPr>
          <p:spPr>
            <a:xfrm>
              <a:off x="4679418" y="3145013"/>
              <a:ext cx="2127008" cy="12762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pl-PL" sz="19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Promocja Dobrych praktyk</a:t>
              </a:r>
              <a:endParaRPr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Google Shape;324;p88"/>
          <p:cNvGrpSpPr/>
          <p:nvPr/>
        </p:nvGrpSpPr>
        <p:grpSpPr>
          <a:xfrm>
            <a:off x="2733574" y="1656969"/>
            <a:ext cx="6296093" cy="2586415"/>
            <a:chOff x="0" y="559868"/>
            <a:chExt cx="6296093" cy="2586415"/>
          </a:xfrm>
        </p:grpSpPr>
        <p:sp>
          <p:nvSpPr>
            <p:cNvPr id="325" name="Google Shape;325;p88"/>
            <p:cNvSpPr/>
            <p:nvPr/>
          </p:nvSpPr>
          <p:spPr>
            <a:xfrm>
              <a:off x="2191729" y="559868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88"/>
            <p:cNvSpPr txBox="1"/>
            <p:nvPr/>
          </p:nvSpPr>
          <p:spPr>
            <a:xfrm>
              <a:off x="2191729" y="559868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Liderki i Liderzy</a:t>
              </a:r>
              <a:endParaRPr/>
            </a:p>
          </p:txBody>
        </p:sp>
        <p:sp>
          <p:nvSpPr>
            <p:cNvPr id="327" name="Google Shape;327;p88"/>
            <p:cNvSpPr/>
            <p:nvPr/>
          </p:nvSpPr>
          <p:spPr>
            <a:xfrm>
              <a:off x="0" y="582593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88"/>
            <p:cNvSpPr txBox="1"/>
            <p:nvPr/>
          </p:nvSpPr>
          <p:spPr>
            <a:xfrm>
              <a:off x="0" y="582593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Członkowie i Członkinie NGO</a:t>
              </a:r>
              <a:endParaRPr/>
            </a:p>
          </p:txBody>
        </p:sp>
        <p:sp>
          <p:nvSpPr>
            <p:cNvPr id="329" name="Google Shape;329;p88"/>
            <p:cNvSpPr/>
            <p:nvPr/>
          </p:nvSpPr>
          <p:spPr>
            <a:xfrm>
              <a:off x="4328564" y="588496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88"/>
            <p:cNvSpPr txBox="1"/>
            <p:nvPr/>
          </p:nvSpPr>
          <p:spPr>
            <a:xfrm>
              <a:off x="4328564" y="588496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Wolontariusze i wolontariuszki</a:t>
              </a:r>
              <a:endParaRPr/>
            </a:p>
          </p:txBody>
        </p:sp>
        <p:sp>
          <p:nvSpPr>
            <p:cNvPr id="331" name="Google Shape;331;p88"/>
            <p:cNvSpPr/>
            <p:nvPr/>
          </p:nvSpPr>
          <p:spPr>
            <a:xfrm>
              <a:off x="0" y="1965766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88"/>
            <p:cNvSpPr txBox="1"/>
            <p:nvPr/>
          </p:nvSpPr>
          <p:spPr>
            <a:xfrm>
              <a:off x="0" y="1965766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Członkowie zarządu</a:t>
              </a:r>
              <a:endParaRPr/>
            </a:p>
          </p:txBody>
        </p:sp>
        <p:sp>
          <p:nvSpPr>
            <p:cNvPr id="333" name="Google Shape;333;p88"/>
            <p:cNvSpPr/>
            <p:nvPr/>
          </p:nvSpPr>
          <p:spPr>
            <a:xfrm>
              <a:off x="2191729" y="1943018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88"/>
            <p:cNvSpPr txBox="1"/>
            <p:nvPr/>
          </p:nvSpPr>
          <p:spPr>
            <a:xfrm>
              <a:off x="2191729" y="1943018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Pracownicy i pracowniczki</a:t>
              </a:r>
              <a:endParaRPr/>
            </a:p>
          </p:txBody>
        </p:sp>
        <p:sp>
          <p:nvSpPr>
            <p:cNvPr id="335" name="Google Shape;335;p88"/>
            <p:cNvSpPr/>
            <p:nvPr/>
          </p:nvSpPr>
          <p:spPr>
            <a:xfrm>
              <a:off x="4328564" y="1965766"/>
              <a:ext cx="1967529" cy="1180517"/>
            </a:xfrm>
            <a:prstGeom prst="rect">
              <a:avLst/>
            </a:prstGeom>
            <a:solidFill>
              <a:srgbClr val="CA024C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88"/>
            <p:cNvSpPr txBox="1"/>
            <p:nvPr/>
          </p:nvSpPr>
          <p:spPr>
            <a:xfrm>
              <a:off x="4328564" y="1965766"/>
              <a:ext cx="1967529" cy="1180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CSO</a:t>
              </a:r>
              <a:endParaRPr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89"/>
          <p:cNvSpPr txBox="1"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pl-PL"/>
              <a:t>Projekt </a:t>
            </a:r>
            <a:br>
              <a:rPr lang="pl-PL"/>
            </a:br>
            <a:r>
              <a:rPr lang="pl-PL"/>
              <a:t>w liczbach </a:t>
            </a:r>
            <a:br>
              <a:rPr lang="pl-PL"/>
            </a:br>
            <a:endParaRPr/>
          </a:p>
        </p:txBody>
      </p:sp>
      <p:sp>
        <p:nvSpPr>
          <p:cNvPr id="342" name="Google Shape;342;p89"/>
          <p:cNvSpPr txBox="1"/>
          <p:nvPr/>
        </p:nvSpPr>
        <p:spPr>
          <a:xfrm>
            <a:off x="5480430" y="4337445"/>
            <a:ext cx="4301365" cy="2827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20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 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1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343" name="Google Shape;343;p89"/>
          <p:cNvSpPr/>
          <p:nvPr/>
        </p:nvSpPr>
        <p:spPr>
          <a:xfrm>
            <a:off x="8186471" y="3118585"/>
            <a:ext cx="2141435" cy="1916126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BA9F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/>
          </a:p>
        </p:txBody>
      </p:sp>
      <p:sp>
        <p:nvSpPr>
          <p:cNvPr id="344" name="Google Shape;344;p89"/>
          <p:cNvSpPr/>
          <p:nvPr/>
        </p:nvSpPr>
        <p:spPr>
          <a:xfrm>
            <a:off x="5730581" y="1039529"/>
            <a:ext cx="1931128" cy="1771048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BA9F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44</a:t>
            </a:r>
            <a:endParaRPr/>
          </a:p>
        </p:txBody>
      </p:sp>
      <p:sp>
        <p:nvSpPr>
          <p:cNvPr id="345" name="Google Shape;345;p89"/>
          <p:cNvSpPr/>
          <p:nvPr/>
        </p:nvSpPr>
        <p:spPr>
          <a:xfrm>
            <a:off x="8186472" y="924026"/>
            <a:ext cx="1997056" cy="191562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BA9F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920</a:t>
            </a:r>
            <a:endParaRPr/>
          </a:p>
        </p:txBody>
      </p:sp>
      <p:sp>
        <p:nvSpPr>
          <p:cNvPr id="346" name="Google Shape;346;p89"/>
          <p:cNvSpPr/>
          <p:nvPr/>
        </p:nvSpPr>
        <p:spPr>
          <a:xfrm>
            <a:off x="5713534" y="3191687"/>
            <a:ext cx="1917578" cy="1769921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BA9F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3 000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90"/>
          <p:cNvSpPr txBox="1"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pl-PL"/>
              <a:t>Projekt </a:t>
            </a:r>
            <a:br>
              <a:rPr lang="pl-PL"/>
            </a:br>
            <a:r>
              <a:rPr lang="pl-PL"/>
              <a:t>w liczbach </a:t>
            </a:r>
            <a:br>
              <a:rPr lang="pl-PL"/>
            </a:br>
            <a:endParaRPr/>
          </a:p>
        </p:txBody>
      </p:sp>
      <p:sp>
        <p:nvSpPr>
          <p:cNvPr id="352" name="Google Shape;352;p90"/>
          <p:cNvSpPr txBox="1"/>
          <p:nvPr/>
        </p:nvSpPr>
        <p:spPr>
          <a:xfrm>
            <a:off x="5480430" y="4337445"/>
            <a:ext cx="4301365" cy="2827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l-PL" sz="20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 </a:t>
            </a:r>
            <a:endParaRPr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1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353" name="Google Shape;353;p90"/>
          <p:cNvSpPr/>
          <p:nvPr/>
        </p:nvSpPr>
        <p:spPr>
          <a:xfrm>
            <a:off x="5166576" y="780853"/>
            <a:ext cx="2676292" cy="2553596"/>
          </a:xfrm>
          <a:prstGeom prst="ellipse">
            <a:avLst/>
          </a:prstGeom>
          <a:solidFill>
            <a:schemeClr val="lt2"/>
          </a:solidFill>
          <a:ln w="254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6 000 000</a:t>
            </a:r>
            <a:endParaRPr/>
          </a:p>
        </p:txBody>
      </p:sp>
      <p:sp>
        <p:nvSpPr>
          <p:cNvPr id="354" name="Google Shape;354;p90"/>
          <p:cNvSpPr/>
          <p:nvPr/>
        </p:nvSpPr>
        <p:spPr>
          <a:xfrm>
            <a:off x="5059435" y="3529569"/>
            <a:ext cx="2676292" cy="2553596"/>
          </a:xfrm>
          <a:prstGeom prst="ellipse">
            <a:avLst/>
          </a:prstGeom>
          <a:solidFill>
            <a:schemeClr val="lt2"/>
          </a:solidFill>
          <a:ln w="254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7 500 </a:t>
            </a:r>
            <a:endParaRPr/>
          </a:p>
        </p:txBody>
      </p:sp>
      <p:sp>
        <p:nvSpPr>
          <p:cNvPr id="355" name="Google Shape;355;p90"/>
          <p:cNvSpPr/>
          <p:nvPr/>
        </p:nvSpPr>
        <p:spPr>
          <a:xfrm>
            <a:off x="8443649" y="3436964"/>
            <a:ext cx="2676292" cy="2553596"/>
          </a:xfrm>
          <a:prstGeom prst="ellipse">
            <a:avLst/>
          </a:prstGeom>
          <a:solidFill>
            <a:schemeClr val="lt2"/>
          </a:solidFill>
          <a:ln w="254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2 300 000</a:t>
            </a:r>
            <a:endParaRPr/>
          </a:p>
        </p:txBody>
      </p:sp>
      <p:sp>
        <p:nvSpPr>
          <p:cNvPr id="356" name="Google Shape;356;p90"/>
          <p:cNvSpPr/>
          <p:nvPr/>
        </p:nvSpPr>
        <p:spPr>
          <a:xfrm>
            <a:off x="8198322" y="780853"/>
            <a:ext cx="2676292" cy="2553596"/>
          </a:xfrm>
          <a:prstGeom prst="ellipse">
            <a:avLst/>
          </a:prstGeom>
          <a:solidFill>
            <a:schemeClr val="lt2"/>
          </a:solidFill>
          <a:ln w="254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15 000 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9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/>
              <a:t>Fundusz grantowy</a:t>
            </a:r>
            <a:endParaRPr/>
          </a:p>
        </p:txBody>
      </p:sp>
      <p:grpSp>
        <p:nvGrpSpPr>
          <p:cNvPr id="362" name="Google Shape;362;p91"/>
          <p:cNvGrpSpPr/>
          <p:nvPr/>
        </p:nvGrpSpPr>
        <p:grpSpPr>
          <a:xfrm>
            <a:off x="3870426" y="1343864"/>
            <a:ext cx="7487384" cy="4428000"/>
            <a:chOff x="0" y="73329"/>
            <a:chExt cx="7487384" cy="4428000"/>
          </a:xfrm>
        </p:grpSpPr>
        <p:sp>
          <p:nvSpPr>
            <p:cNvPr id="363" name="Google Shape;363;p91"/>
            <p:cNvSpPr/>
            <p:nvPr/>
          </p:nvSpPr>
          <p:spPr>
            <a:xfrm>
              <a:off x="0" y="368529"/>
              <a:ext cx="748738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91"/>
            <p:cNvSpPr/>
            <p:nvPr/>
          </p:nvSpPr>
          <p:spPr>
            <a:xfrm>
              <a:off x="374369" y="73329"/>
              <a:ext cx="5241168" cy="590400"/>
            </a:xfrm>
            <a:prstGeom prst="roundRect">
              <a:avLst>
                <a:gd name="adj" fmla="val 16667"/>
              </a:avLst>
            </a:prstGeom>
            <a:solidFill>
              <a:srgbClr val="FEDA2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91"/>
            <p:cNvSpPr txBox="1"/>
            <p:nvPr/>
          </p:nvSpPr>
          <p:spPr>
            <a:xfrm>
              <a:off x="403190" y="102150"/>
              <a:ext cx="5183526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8100" tIns="0" rIns="1981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2 rodzaje grantów</a:t>
              </a:r>
              <a:endParaRPr/>
            </a:p>
          </p:txBody>
        </p:sp>
        <p:sp>
          <p:nvSpPr>
            <p:cNvPr id="366" name="Google Shape;366;p91"/>
            <p:cNvSpPr/>
            <p:nvPr/>
          </p:nvSpPr>
          <p:spPr>
            <a:xfrm>
              <a:off x="0" y="1275729"/>
              <a:ext cx="748738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91"/>
            <p:cNvSpPr/>
            <p:nvPr/>
          </p:nvSpPr>
          <p:spPr>
            <a:xfrm>
              <a:off x="374369" y="980529"/>
              <a:ext cx="5241168" cy="590400"/>
            </a:xfrm>
            <a:prstGeom prst="roundRect">
              <a:avLst>
                <a:gd name="adj" fmla="val 16667"/>
              </a:avLst>
            </a:prstGeom>
            <a:solidFill>
              <a:srgbClr val="FEDA2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91"/>
            <p:cNvSpPr txBox="1"/>
            <p:nvPr/>
          </p:nvSpPr>
          <p:spPr>
            <a:xfrm>
              <a:off x="403190" y="1009350"/>
              <a:ext cx="5183526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8100" tIns="0" rIns="1981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144 granty małe</a:t>
              </a:r>
              <a:endParaRPr/>
            </a:p>
          </p:txBody>
        </p:sp>
        <p:sp>
          <p:nvSpPr>
            <p:cNvPr id="369" name="Google Shape;369;p91"/>
            <p:cNvSpPr/>
            <p:nvPr/>
          </p:nvSpPr>
          <p:spPr>
            <a:xfrm>
              <a:off x="0" y="2182929"/>
              <a:ext cx="748738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91"/>
            <p:cNvSpPr/>
            <p:nvPr/>
          </p:nvSpPr>
          <p:spPr>
            <a:xfrm>
              <a:off x="374369" y="1887729"/>
              <a:ext cx="5241168" cy="590400"/>
            </a:xfrm>
            <a:prstGeom prst="roundRect">
              <a:avLst>
                <a:gd name="adj" fmla="val 16667"/>
              </a:avLst>
            </a:prstGeom>
            <a:solidFill>
              <a:srgbClr val="FEDA2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91"/>
            <p:cNvSpPr txBox="1"/>
            <p:nvPr/>
          </p:nvSpPr>
          <p:spPr>
            <a:xfrm>
              <a:off x="403190" y="1916550"/>
              <a:ext cx="5183526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8100" tIns="0" rIns="1981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80 grantów dużych</a:t>
              </a:r>
              <a:endParaRPr/>
            </a:p>
          </p:txBody>
        </p:sp>
        <p:sp>
          <p:nvSpPr>
            <p:cNvPr id="372" name="Google Shape;372;p91"/>
            <p:cNvSpPr/>
            <p:nvPr/>
          </p:nvSpPr>
          <p:spPr>
            <a:xfrm>
              <a:off x="0" y="3090129"/>
              <a:ext cx="748738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91"/>
            <p:cNvSpPr/>
            <p:nvPr/>
          </p:nvSpPr>
          <p:spPr>
            <a:xfrm>
              <a:off x="374369" y="2794929"/>
              <a:ext cx="5241168" cy="590400"/>
            </a:xfrm>
            <a:prstGeom prst="roundRect">
              <a:avLst>
                <a:gd name="adj" fmla="val 16667"/>
              </a:avLst>
            </a:prstGeom>
            <a:solidFill>
              <a:srgbClr val="FEDA2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91"/>
            <p:cNvSpPr txBox="1"/>
            <p:nvPr/>
          </p:nvSpPr>
          <p:spPr>
            <a:xfrm>
              <a:off x="403190" y="2823750"/>
              <a:ext cx="5183526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8100" tIns="0" rIns="1981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 nabory  (2 mała, 2 duże)</a:t>
              </a:r>
              <a:endParaRPr/>
            </a:p>
          </p:txBody>
        </p:sp>
        <p:sp>
          <p:nvSpPr>
            <p:cNvPr id="375" name="Google Shape;375;p91"/>
            <p:cNvSpPr/>
            <p:nvPr/>
          </p:nvSpPr>
          <p:spPr>
            <a:xfrm>
              <a:off x="0" y="3997329"/>
              <a:ext cx="7487384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91"/>
            <p:cNvSpPr/>
            <p:nvPr/>
          </p:nvSpPr>
          <p:spPr>
            <a:xfrm>
              <a:off x="374369" y="3702129"/>
              <a:ext cx="5241168" cy="590400"/>
            </a:xfrm>
            <a:prstGeom prst="roundRect">
              <a:avLst>
                <a:gd name="adj" fmla="val 16667"/>
              </a:avLst>
            </a:prstGeom>
            <a:solidFill>
              <a:srgbClr val="FEDA2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91"/>
            <p:cNvSpPr txBox="1"/>
            <p:nvPr/>
          </p:nvSpPr>
          <p:spPr>
            <a:xfrm>
              <a:off x="403190" y="3730950"/>
              <a:ext cx="5183526" cy="5327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8100" tIns="0" rIns="1981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pl-PL" sz="20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generator</a:t>
              </a:r>
              <a:endParaRPr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9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/>
              <a:t>Fundusz grantowy</a:t>
            </a:r>
            <a:endParaRPr/>
          </a:p>
        </p:txBody>
      </p:sp>
      <p:grpSp>
        <p:nvGrpSpPr>
          <p:cNvPr id="383" name="Google Shape;383;p92"/>
          <p:cNvGrpSpPr/>
          <p:nvPr/>
        </p:nvGrpSpPr>
        <p:grpSpPr>
          <a:xfrm>
            <a:off x="1534753" y="1375800"/>
            <a:ext cx="9257245" cy="4717406"/>
            <a:chOff x="3802" y="18834"/>
            <a:chExt cx="9257245" cy="4717406"/>
          </a:xfrm>
        </p:grpSpPr>
        <p:sp>
          <p:nvSpPr>
            <p:cNvPr id="384" name="Google Shape;384;p92"/>
            <p:cNvSpPr/>
            <p:nvPr/>
          </p:nvSpPr>
          <p:spPr>
            <a:xfrm>
              <a:off x="3802" y="18834"/>
              <a:ext cx="4111156" cy="3068891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FEDA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92"/>
            <p:cNvSpPr txBox="1"/>
            <p:nvPr/>
          </p:nvSpPr>
          <p:spPr>
            <a:xfrm>
              <a:off x="75710" y="90742"/>
              <a:ext cx="3967340" cy="2996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750" tIns="95250" rIns="31750" bIns="3175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Char char="•"/>
              </a:pPr>
              <a: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  <a:t>Wartość projektu 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  <a:t>2 500 Euro do 7 500 Euro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</a:br>
              <a: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Czas realizacji 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Work Sans"/>
                  <a:ea typeface="Work Sans"/>
                  <a:cs typeface="Work Sans"/>
                  <a:sym typeface="Work Sans"/>
                </a:rPr>
                <a:t>od 3 do 12 miesięcy</a:t>
              </a:r>
              <a:endPara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Char char="•"/>
              </a:pPr>
              <a: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Rozliczanie 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  <a:t>na podstawie rezultatów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92"/>
            <p:cNvSpPr/>
            <p:nvPr/>
          </p:nvSpPr>
          <p:spPr>
            <a:xfrm>
              <a:off x="3802" y="3087726"/>
              <a:ext cx="4111156" cy="1319623"/>
            </a:xfrm>
            <a:prstGeom prst="rect">
              <a:avLst/>
            </a:prstGeom>
            <a:solidFill>
              <a:srgbClr val="FEDA22"/>
            </a:solidFill>
            <a:ln w="25400" cap="flat" cmpd="sng">
              <a:solidFill>
                <a:srgbClr val="FEDA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92"/>
            <p:cNvSpPr txBox="1"/>
            <p:nvPr/>
          </p:nvSpPr>
          <p:spPr>
            <a:xfrm>
              <a:off x="3802" y="3087726"/>
              <a:ext cx="2895180" cy="13196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0" rIns="825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500"/>
                <a:buFont typeface="Arial"/>
                <a:buNone/>
              </a:pPr>
              <a:r>
                <a:rPr lang="pl-PL" sz="6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małe</a:t>
              </a:r>
              <a:endParaRPr/>
            </a:p>
          </p:txBody>
        </p:sp>
        <p:sp>
          <p:nvSpPr>
            <p:cNvPr id="388" name="Google Shape;388;p92"/>
            <p:cNvSpPr/>
            <p:nvPr/>
          </p:nvSpPr>
          <p:spPr>
            <a:xfrm>
              <a:off x="3015281" y="3297336"/>
              <a:ext cx="1438904" cy="1438904"/>
            </a:xfrm>
            <a:prstGeom prst="ellipse">
              <a:avLst/>
            </a:prstGeom>
            <a:solidFill>
              <a:srgbClr val="FFF1CB">
                <a:alpha val="89803"/>
              </a:srgbClr>
            </a:solidFill>
            <a:ln w="25400" cap="flat" cmpd="sng">
              <a:solidFill>
                <a:srgbClr val="FFF1CB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92"/>
            <p:cNvSpPr/>
            <p:nvPr/>
          </p:nvSpPr>
          <p:spPr>
            <a:xfrm>
              <a:off x="4810665" y="18834"/>
              <a:ext cx="4111156" cy="3068891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FEDA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92"/>
            <p:cNvSpPr txBox="1"/>
            <p:nvPr/>
          </p:nvSpPr>
          <p:spPr>
            <a:xfrm>
              <a:off x="4882573" y="90742"/>
              <a:ext cx="3967340" cy="2996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750" tIns="95250" rIns="31750" bIns="3175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Char char="•"/>
              </a:pPr>
              <a: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  <a:t>Wartość projektu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  <a:t>10 000 Euro do 15 000 Euro 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Work Sans Light"/>
                  <a:ea typeface="Work Sans Light"/>
                  <a:cs typeface="Work Sans Light"/>
                  <a:sym typeface="Work Sans Light"/>
                </a:rPr>
              </a:br>
              <a: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Czas realizacji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od 6 do 12 miesięcy</a:t>
              </a:r>
              <a:endPara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Char char="•"/>
              </a:pPr>
              <a: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Rozliczanie </a:t>
              </a:r>
              <a:br>
                <a:rPr lang="pl-PL" sz="2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pl-PL" sz="2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koszty rzeczywiste</a:t>
              </a:r>
              <a:endParaRPr/>
            </a:p>
          </p:txBody>
        </p:sp>
        <p:sp>
          <p:nvSpPr>
            <p:cNvPr id="391" name="Google Shape;391;p92"/>
            <p:cNvSpPr/>
            <p:nvPr/>
          </p:nvSpPr>
          <p:spPr>
            <a:xfrm>
              <a:off x="4810665" y="3087726"/>
              <a:ext cx="4111156" cy="1319623"/>
            </a:xfrm>
            <a:prstGeom prst="rect">
              <a:avLst/>
            </a:prstGeom>
            <a:solidFill>
              <a:srgbClr val="FEDA22"/>
            </a:solidFill>
            <a:ln w="25400" cap="flat" cmpd="sng">
              <a:solidFill>
                <a:srgbClr val="FEDA2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92"/>
            <p:cNvSpPr txBox="1"/>
            <p:nvPr/>
          </p:nvSpPr>
          <p:spPr>
            <a:xfrm>
              <a:off x="4810665" y="3087726"/>
              <a:ext cx="2895180" cy="13196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7650" tIns="0" rIns="825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500"/>
                <a:buFont typeface="Arial"/>
                <a:buNone/>
              </a:pPr>
              <a:r>
                <a:rPr lang="pl-PL" sz="65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duże</a:t>
              </a:r>
              <a:endParaRPr/>
            </a:p>
          </p:txBody>
        </p:sp>
        <p:sp>
          <p:nvSpPr>
            <p:cNvPr id="393" name="Google Shape;393;p92"/>
            <p:cNvSpPr/>
            <p:nvPr/>
          </p:nvSpPr>
          <p:spPr>
            <a:xfrm>
              <a:off x="7822143" y="3297336"/>
              <a:ext cx="1438904" cy="1438904"/>
            </a:xfrm>
            <a:prstGeom prst="ellipse">
              <a:avLst/>
            </a:prstGeom>
            <a:solidFill>
              <a:srgbClr val="FFF1CB">
                <a:alpha val="89803"/>
              </a:srgbClr>
            </a:solidFill>
            <a:ln w="25400" cap="flat" cmpd="sng">
              <a:solidFill>
                <a:srgbClr val="FFF1CB">
                  <a:alpha val="8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93"/>
          <p:cNvSpPr txBox="1">
            <a:spLocks noGrp="1"/>
          </p:cNvSpPr>
          <p:nvPr>
            <p:ph type="title"/>
          </p:nvPr>
        </p:nvSpPr>
        <p:spPr>
          <a:xfrm>
            <a:off x="415600" y="771170"/>
            <a:ext cx="11360800" cy="407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ctr" anchorCtr="0">
            <a:spAutoFit/>
          </a:bodyPr>
          <a:lstStyle/>
          <a:p>
            <a:pPr marL="7699" lvl="0" indent="0" algn="l" rtl="0">
              <a:lnSpc>
                <a:spcPct val="90000"/>
              </a:lnSpc>
              <a:spcBef>
                <a:spcPts val="57"/>
              </a:spcBef>
              <a:spcAft>
                <a:spcPts val="0"/>
              </a:spcAft>
              <a:buSzPts val="4400"/>
              <a:buNone/>
            </a:pPr>
            <a:r>
              <a:rPr lang="pl-PL" sz="2800" b="0">
                <a:latin typeface="Poppins"/>
                <a:ea typeface="Poppins"/>
                <a:cs typeface="Poppins"/>
                <a:sym typeface="Poppins"/>
              </a:rPr>
              <a:t> Nabory wniosków w konkursie grantowym małe</a:t>
            </a:r>
            <a:endParaRPr sz="2800" b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9" name="Google Shape;399;p93"/>
          <p:cNvSpPr txBox="1"/>
          <p:nvPr/>
        </p:nvSpPr>
        <p:spPr>
          <a:xfrm>
            <a:off x="1936767" y="1593051"/>
            <a:ext cx="8102383" cy="377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175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Nabory na granty małe będą naborami jednoetapowymi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 </a:t>
            </a: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charakterze ogólnopolskim.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Planujemy przyznanie </a:t>
            </a:r>
            <a:r>
              <a:rPr lang="pl-PL" sz="24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łącznie 144 grantów małych.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Organizacje będą składać wnioski samodzielnie poprzez generator wniosków.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Na etapie składania wniosków będą mogły skorzystać ze wsparcia doradców i animatorów oraz ze wsparcia zdalnego świadczonego przez help deski dostępne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u każdego z 8 partnerów.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800" b="1" i="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CERV ma na celu </a:t>
            </a:r>
            <a:endParaRPr/>
          </a:p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4000" b="0" i="0">
              <a:solidFill>
                <a:srgbClr val="26324B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4000" b="0" i="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wspieranie i budowanie otwartych, opartych na prawach, demokratycznych, równych i integracyjnych społeczeństw opartych na praworządności. </a:t>
            </a:r>
            <a:endParaRPr sz="4000"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94"/>
          <p:cNvSpPr txBox="1">
            <a:spLocks noGrp="1"/>
          </p:cNvSpPr>
          <p:nvPr>
            <p:ph type="title"/>
          </p:nvPr>
        </p:nvSpPr>
        <p:spPr>
          <a:xfrm>
            <a:off x="415600" y="771170"/>
            <a:ext cx="11360800" cy="407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ctr" anchorCtr="0">
            <a:spAutoFit/>
          </a:bodyPr>
          <a:lstStyle/>
          <a:p>
            <a:pPr marL="7699" lvl="0" indent="0" algn="l" rtl="0">
              <a:lnSpc>
                <a:spcPct val="90000"/>
              </a:lnSpc>
              <a:spcBef>
                <a:spcPts val="57"/>
              </a:spcBef>
              <a:spcAft>
                <a:spcPts val="0"/>
              </a:spcAft>
              <a:buSzPts val="4400"/>
              <a:buNone/>
            </a:pPr>
            <a:r>
              <a:rPr lang="pl-PL" sz="2800" b="0">
                <a:latin typeface="Poppins"/>
                <a:ea typeface="Poppins"/>
                <a:cs typeface="Poppins"/>
                <a:sym typeface="Poppins"/>
              </a:rPr>
              <a:t> Nabory wniosków w konkursie grantowym małe</a:t>
            </a:r>
            <a:endParaRPr sz="2800" b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5" name="Google Shape;405;p94"/>
          <p:cNvSpPr txBox="1"/>
          <p:nvPr/>
        </p:nvSpPr>
        <p:spPr>
          <a:xfrm>
            <a:off x="2271562" y="1467922"/>
            <a:ext cx="8075596" cy="3314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175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Złożone wnioski będą podlegały ocenie przez komisję konkursową poprzez: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formalną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- badającą kwestie formalne takie jak: okres realizacji, kwalifikowalność podmiotu, właściwy sposób złożenia wniosku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merytoryczną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- badającą jakość złożonego projektu zgodnie z kryteriami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strategiczną -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wskazującą projekty najbardziej zgodne z celami CERV</a:t>
            </a:r>
            <a:endParaRPr sz="23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95"/>
          <p:cNvSpPr txBox="1">
            <a:spLocks noGrp="1"/>
          </p:cNvSpPr>
          <p:nvPr>
            <p:ph type="title"/>
          </p:nvPr>
        </p:nvSpPr>
        <p:spPr>
          <a:xfrm>
            <a:off x="415600" y="771170"/>
            <a:ext cx="11360800" cy="407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ctr" anchorCtr="0">
            <a:spAutoFit/>
          </a:bodyPr>
          <a:lstStyle/>
          <a:p>
            <a:pPr marL="7699" lvl="0" indent="0" algn="l" rtl="0">
              <a:lnSpc>
                <a:spcPct val="90000"/>
              </a:lnSpc>
              <a:spcBef>
                <a:spcPts val="57"/>
              </a:spcBef>
              <a:spcAft>
                <a:spcPts val="0"/>
              </a:spcAft>
              <a:buSzPts val="4400"/>
              <a:buNone/>
            </a:pPr>
            <a:r>
              <a:rPr lang="pl-PL" sz="2800" b="0">
                <a:latin typeface="Poppins"/>
                <a:ea typeface="Poppins"/>
                <a:cs typeface="Poppins"/>
                <a:sym typeface="Poppins"/>
              </a:rPr>
              <a:t>Nabory wniosków w konkursie grantowym</a:t>
            </a:r>
            <a:endParaRPr sz="2800" b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1" name="Google Shape;411;p95"/>
          <p:cNvSpPr txBox="1"/>
          <p:nvPr/>
        </p:nvSpPr>
        <p:spPr>
          <a:xfrm>
            <a:off x="1855285" y="1453219"/>
            <a:ext cx="8481430" cy="4192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175" rIns="0" bIns="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Nabory na </a:t>
            </a:r>
            <a:r>
              <a:rPr lang="pl-PL" sz="24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granty duże </a:t>
            </a: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będą naborami jednoetapowymi o charakterze ogólnopolskim.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Planujemy przyznanie łącznie </a:t>
            </a:r>
            <a:r>
              <a:rPr lang="pl-PL" sz="24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80 grantów </a:t>
            </a: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dużych. Organizacje będą składać wnioski samodzielnie poprzez generator wniosków.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Wnioski będą składane przez pojedyncze organizacje lub partnerstwa organizacji pozarządowych</a:t>
            </a:r>
            <a:endParaRPr sz="24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⮚"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Na etapie składania wniosków będą mogły skorzystać ze wsparcia doradców i animatorów a także osobistego oraz zdalnego oraz ze wsparcia zdalnego świadczonego przez help deski dostępne u każdego z partnerów.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96"/>
          <p:cNvSpPr txBox="1">
            <a:spLocks noGrp="1"/>
          </p:cNvSpPr>
          <p:nvPr>
            <p:ph type="title"/>
          </p:nvPr>
        </p:nvSpPr>
        <p:spPr>
          <a:xfrm>
            <a:off x="415600" y="771170"/>
            <a:ext cx="11360800" cy="407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ctr" anchorCtr="0">
            <a:spAutoFit/>
          </a:bodyPr>
          <a:lstStyle/>
          <a:p>
            <a:pPr marL="7699" lvl="0" indent="0" algn="l" rtl="0">
              <a:lnSpc>
                <a:spcPct val="90000"/>
              </a:lnSpc>
              <a:spcBef>
                <a:spcPts val="57"/>
              </a:spcBef>
              <a:spcAft>
                <a:spcPts val="0"/>
              </a:spcAft>
              <a:buSzPts val="4400"/>
              <a:buNone/>
            </a:pPr>
            <a:r>
              <a:rPr lang="pl-PL" sz="2800" b="0">
                <a:latin typeface="Poppins"/>
                <a:ea typeface="Poppins"/>
                <a:cs typeface="Poppins"/>
                <a:sym typeface="Poppins"/>
              </a:rPr>
              <a:t> Nabory wniosków w konkursie grantowym małe</a:t>
            </a:r>
            <a:endParaRPr sz="2800" b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7" name="Google Shape;417;p96"/>
          <p:cNvSpPr txBox="1"/>
          <p:nvPr/>
        </p:nvSpPr>
        <p:spPr>
          <a:xfrm>
            <a:off x="2271562" y="1467922"/>
            <a:ext cx="8075596" cy="3314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175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Złożone wnioski będą podlegały ocenie przez komisję konkursową poprzez: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formalną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- badającą kwestie formalne takie jak: okres realizacji, kwalifikowalność podmiotu, właściwy sposób złożenia wniosku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merytoryczną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- badającą jakość złożonego projektu zgodnie z kryteriami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Noto Sans Symbols"/>
              <a:buChar char="⮚"/>
            </a:pPr>
            <a:r>
              <a:rPr lang="pl-PL" sz="23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ocenę strategiczną po rozmowie- </a:t>
            </a:r>
            <a:r>
              <a:rPr lang="pl-PL" sz="23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wskazującą projekty najbardziej zgodne z celami CERV</a:t>
            </a:r>
            <a:endParaRPr sz="23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97"/>
          <p:cNvSpPr txBox="1">
            <a:spLocks noGrp="1"/>
          </p:cNvSpPr>
          <p:nvPr>
            <p:ph type="title"/>
          </p:nvPr>
        </p:nvSpPr>
        <p:spPr>
          <a:xfrm>
            <a:off x="415600" y="771170"/>
            <a:ext cx="11360800" cy="407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00" rIns="0" bIns="0" anchor="ctr" anchorCtr="0">
            <a:spAutoFit/>
          </a:bodyPr>
          <a:lstStyle/>
          <a:p>
            <a:pPr marL="7699" lvl="0" indent="0" algn="l" rtl="0">
              <a:lnSpc>
                <a:spcPct val="90000"/>
              </a:lnSpc>
              <a:spcBef>
                <a:spcPts val="57"/>
              </a:spcBef>
              <a:spcAft>
                <a:spcPts val="0"/>
              </a:spcAft>
              <a:buSzPts val="4400"/>
              <a:buNone/>
            </a:pPr>
            <a:r>
              <a:rPr lang="pl-PL" sz="2800" b="0">
                <a:latin typeface="Poppins"/>
                <a:ea typeface="Poppins"/>
                <a:cs typeface="Poppins"/>
                <a:sym typeface="Poppins"/>
              </a:rPr>
              <a:t>Nabory wniosków w konkursie grantowym</a:t>
            </a:r>
            <a:endParaRPr sz="2800" b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3" name="Google Shape;423;p97"/>
          <p:cNvSpPr txBox="1"/>
          <p:nvPr/>
        </p:nvSpPr>
        <p:spPr>
          <a:xfrm>
            <a:off x="2102653" y="1934483"/>
            <a:ext cx="8533263" cy="323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175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b="1" i="0" u="none" strike="noStrike" cap="none">
                <a:solidFill>
                  <a:schemeClr val="lt2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Rozmowy indywidualne </a:t>
            </a:r>
            <a:r>
              <a:rPr lang="pl-PL" sz="2400" b="1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- </a:t>
            </a: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przedstawiciele organizacji społeczeństwa obywatelskiego których wnioski w ocenie merytorycznej uzyskały min 90% pkt. zostaną zaproszeni na wideokonferencję/spotkanie, na którym będą mieli okazję przedstawić swój pomysł.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.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80753"/>
            <a:ext cx="12269972" cy="7208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8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>
                <a:latin typeface="Work Sans Light"/>
                <a:ea typeface="Work Sans Light"/>
                <a:cs typeface="Work Sans Light"/>
                <a:sym typeface="Work Sans Light"/>
              </a:rPr>
              <a:t>Gdzie szukać informacji</a:t>
            </a:r>
            <a:endParaRPr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434" name="Google Shape;434;p80"/>
          <p:cNvSpPr txBox="1">
            <a:spLocks noGrp="1"/>
          </p:cNvSpPr>
          <p:nvPr>
            <p:ph type="body" idx="1"/>
          </p:nvPr>
        </p:nvSpPr>
        <p:spPr>
          <a:xfrm>
            <a:off x="1169580" y="1536633"/>
            <a:ext cx="10606819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b="1" u="sng">
                <a:solidFill>
                  <a:schemeClr val="hlink"/>
                </a:solidFill>
                <a:hlinkClick r:id="rId3"/>
              </a:rPr>
              <a:t>www.siecsplot.pl/splot-wartosci</a:t>
            </a:r>
            <a:r>
              <a:rPr lang="pl-PL" b="1"/>
              <a:t> 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b="1" u="sng">
                <a:solidFill>
                  <a:schemeClr val="hlink"/>
                </a:solidFill>
                <a:hlinkClick r:id="rId4"/>
              </a:rPr>
              <a:t>www.ngo.pl</a:t>
            </a:r>
            <a:r>
              <a:rPr lang="pl-PL" b="1"/>
              <a:t> </a:t>
            </a:r>
            <a:endParaRPr b="1"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b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/>
              <a:t>na kanałach FB ngo.pl i Sieć SPLOT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pl-PL"/>
              <a:t>na stronach www lokalnych partnerów oraz ich kanałach FB</a:t>
            </a:r>
            <a:endParaRPr/>
          </a:p>
        </p:txBody>
      </p:sp>
      <p:pic>
        <p:nvPicPr>
          <p:cNvPr id="435" name="Google Shape;435;p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4696" y="1642959"/>
            <a:ext cx="264884" cy="40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4062" y="2391239"/>
            <a:ext cx="264884" cy="40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4696" y="3224437"/>
            <a:ext cx="264884" cy="40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4696" y="4097392"/>
            <a:ext cx="264884" cy="40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9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0707"/>
              <a:buNone/>
            </a:pPr>
            <a:r>
              <a:rPr lang="pl-PL">
                <a:latin typeface="Work Sans Light"/>
                <a:ea typeface="Work Sans Light"/>
                <a:cs typeface="Work Sans Light"/>
                <a:sym typeface="Work Sans Light"/>
              </a:rPr>
              <a:t>Gdzie szukać informacji</a:t>
            </a:r>
            <a:endParaRPr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444" name="Google Shape;444;p99"/>
          <p:cNvSpPr txBox="1">
            <a:spLocks noGrp="1"/>
          </p:cNvSpPr>
          <p:nvPr>
            <p:ph type="body" idx="1"/>
          </p:nvPr>
        </p:nvSpPr>
        <p:spPr>
          <a:xfrm>
            <a:off x="1169580" y="1536633"/>
            <a:ext cx="10606819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3"/>
              </a:rPr>
              <a:t>www.boris.org.pl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4"/>
              </a:rPr>
              <a:t>www.cio.slupsk.pl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5"/>
              </a:rPr>
              <a:t>www.eswip.pl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6"/>
              </a:rPr>
              <a:t>www.owop.org.pl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7"/>
              </a:rPr>
              <a:t>www.pisop.org.pl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8"/>
              </a:rPr>
              <a:t>www.rcwip.pl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9"/>
              </a:rPr>
              <a:t>www.opus.org.pl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pl-PL" u="sng">
                <a:solidFill>
                  <a:schemeClr val="hlink"/>
                </a:solidFill>
                <a:hlinkClick r:id="rId10"/>
              </a:rPr>
              <a:t>www.bis-krakow.pl</a:t>
            </a:r>
            <a:endParaRPr/>
          </a:p>
          <a:p>
            <a:pPr marL="11430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40" descr="Obraz zawierający tekst&#10;&#10;Opis wygenerowany automatyczni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9617" y="2237562"/>
            <a:ext cx="6684357" cy="1191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40" descr="Obraz zawierający logo&#10;&#10;Opis wygenerowany automatyczni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19280" y="2104013"/>
            <a:ext cx="3013103" cy="1458536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40"/>
          <p:cNvSpPr txBox="1"/>
          <p:nvPr/>
        </p:nvSpPr>
        <p:spPr>
          <a:xfrm>
            <a:off x="1560143" y="5116530"/>
            <a:ext cx="9071714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1" i="0" u="none" strike="noStrike" cap="none">
                <a:solidFill>
                  <a:srgbClr val="474747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Program finansowany jest przez Unię Europejską. </a:t>
            </a:r>
            <a:r>
              <a:rPr lang="pl-PL" sz="1400" b="0" i="0" u="none" strike="noStrike" cap="none">
                <a:solidFill>
                  <a:srgbClr val="474747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Wyrażone opinie i poglądy są wyłącznie poglądami</a:t>
            </a:r>
            <a:endParaRPr sz="14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474747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autora (autorów) i niekoniecznie odzwierciedlają poglądy Unii Europejskiej lub Komisji Europejskiej.</a:t>
            </a:r>
            <a:endParaRPr sz="14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0" i="0" u="none" strike="noStrike" cap="none">
                <a:solidFill>
                  <a:srgbClr val="474747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Ani Unia Europejska, ani organ przyznający finansowanie nie mogą ponosić za nie odpowiedzialności.</a:t>
            </a:r>
            <a:endParaRPr sz="14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lang="pl-PL" sz="14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rPr>
            </a:br>
            <a:endParaRPr sz="1400" b="0" i="0" u="none" strike="noStrike" cap="none">
              <a:solidFill>
                <a:srgbClr val="000000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Obejmuje to: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dynamiczne i mające silną pozycję społeczeństwo obywatelskie,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zachęcanie do udziału w życiu demokratycznym, obywatelskim i społecznym oraz </a:t>
            </a:r>
            <a:endParaRPr/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pielęgnowanie bogatej różnorodności społeczeństwa europejskiego w oparciu o nasze wspólne wartości, historię i pamięć o przeszłości</a:t>
            </a:r>
            <a:endParaRPr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8"/>
          <p:cNvSpPr txBox="1">
            <a:spLocks noGrp="1"/>
          </p:cNvSpPr>
          <p:nvPr>
            <p:ph type="title"/>
          </p:nvPr>
        </p:nvSpPr>
        <p:spPr>
          <a:xfrm>
            <a:off x="6739806" y="866474"/>
            <a:ext cx="3932237" cy="7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Poppins"/>
              <a:buNone/>
            </a:pPr>
            <a:r>
              <a:rPr lang="pl-PL"/>
              <a:t>4 filary CERV</a:t>
            </a:r>
            <a:endParaRPr/>
          </a:p>
        </p:txBody>
      </p:sp>
      <p:pic>
        <p:nvPicPr>
          <p:cNvPr id="149" name="Google Shape;149;p68" descr="Obraz zawierający flaga, na wolnym powietrzu, niebo&#10;&#10;Opis wygenerowany automatyczni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7554" r="17554"/>
          <a:stretch/>
        </p:blipFill>
        <p:spPr>
          <a:xfrm>
            <a:off x="1070162" y="791170"/>
            <a:ext cx="4745038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68"/>
          <p:cNvSpPr txBox="1">
            <a:spLocks noGrp="1"/>
          </p:cNvSpPr>
          <p:nvPr>
            <p:ph type="body" idx="1"/>
          </p:nvPr>
        </p:nvSpPr>
        <p:spPr>
          <a:xfrm>
            <a:off x="6096000" y="1821684"/>
            <a:ext cx="5143412" cy="402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pl-PL" sz="2000">
                <a:latin typeface="Work Sans Light"/>
                <a:ea typeface="Work Sans Light"/>
                <a:cs typeface="Work Sans Light"/>
                <a:sym typeface="Work Sans Light"/>
              </a:rPr>
              <a:t>Wartości Unii - ochrona i propagowanie unijnych wartości</a:t>
            </a:r>
            <a:endParaRPr/>
          </a:p>
          <a:p>
            <a:pPr marL="6858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None/>
            </a:pPr>
            <a:endParaRPr sz="20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pl-PL" sz="2000">
                <a:latin typeface="Work Sans Light"/>
                <a:ea typeface="Work Sans Light"/>
                <a:cs typeface="Work Sans Light"/>
                <a:sym typeface="Work Sans Light"/>
              </a:rPr>
              <a:t>Równość, prawa i równouprawnienie płci</a:t>
            </a:r>
            <a:endParaRPr/>
          </a:p>
          <a:p>
            <a:pPr marL="6858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None/>
            </a:pPr>
            <a:endParaRPr sz="20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pl-PL" sz="2000">
                <a:latin typeface="Work Sans Light"/>
                <a:ea typeface="Work Sans Light"/>
                <a:cs typeface="Work Sans Light"/>
                <a:sym typeface="Work Sans Light"/>
              </a:rPr>
              <a:t>Zaangażowanie i udział obywateli</a:t>
            </a:r>
            <a:endParaRPr/>
          </a:p>
          <a:p>
            <a:pPr marL="68580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sz="20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6858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AutoNum type="arabicPeriod"/>
            </a:pPr>
            <a:r>
              <a:rPr lang="pl-PL" sz="2000">
                <a:latin typeface="Work Sans Light"/>
                <a:ea typeface="Work Sans Light"/>
                <a:cs typeface="Work Sans Light"/>
                <a:sym typeface="Work Sans Light"/>
              </a:rPr>
              <a:t>Daphne – zwalczanie przemocy</a:t>
            </a:r>
            <a:endParaRPr sz="2000">
              <a:latin typeface="Work Sans Light"/>
              <a:ea typeface="Work Sans Light"/>
              <a:cs typeface="Work Sans Light"/>
              <a:sym typeface="Work Sans Light"/>
            </a:endParaRPr>
          </a:p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"/>
          <p:cNvSpPr txBox="1">
            <a:spLocks noGrp="1"/>
          </p:cNvSpPr>
          <p:nvPr>
            <p:ph type="body" idx="1"/>
          </p:nvPr>
        </p:nvSpPr>
        <p:spPr>
          <a:xfrm>
            <a:off x="2259106" y="471626"/>
            <a:ext cx="8003689" cy="5133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 sz="3200">
                <a:solidFill>
                  <a:srgbClr val="26324B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Organizacje społeczeństwa obywatelskiego działające na szczeblu lokalnym, regionalnym, krajowym i międzynarodowym, a także inne zainteresowane strony, mogą ubiegać się o finansowanie z CERV na inicjatywy, których celem jest zaangażowanie obywatelskie, równość dla wszystkich oraz ochrona i promowanie praw i wartości UE.</a:t>
            </a:r>
            <a:endParaRPr sz="3200"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"/>
          <p:cNvSpPr txBox="1">
            <a:spLocks noGrp="1"/>
          </p:cNvSpPr>
          <p:nvPr>
            <p:ph type="title"/>
          </p:nvPr>
        </p:nvSpPr>
        <p:spPr>
          <a:xfrm>
            <a:off x="946673" y="1237129"/>
            <a:ext cx="9864762" cy="416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pl-PL"/>
              <a:t>O projekcie</a:t>
            </a:r>
            <a:br>
              <a:rPr lang="pl-PL"/>
            </a:br>
            <a:br>
              <a:rPr lang="pl-PL"/>
            </a:br>
            <a:br>
              <a:rPr lang="pl-PL"/>
            </a:br>
            <a:r>
              <a:rPr lang="pl-PL" sz="4400"/>
              <a:t>“Wzmacniamy Europę SPLOTowymi wartościami”</a:t>
            </a:r>
            <a:br>
              <a:rPr lang="pl-PL" sz="4400"/>
            </a:br>
            <a:br>
              <a:rPr lang="pl-PL" sz="4400"/>
            </a:br>
            <a:endParaRPr sz="4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"/>
          <p:cNvSpPr txBox="1">
            <a:spLocks noGrp="1"/>
          </p:cNvSpPr>
          <p:nvPr>
            <p:ph type="title"/>
          </p:nvPr>
        </p:nvSpPr>
        <p:spPr>
          <a:xfrm>
            <a:off x="904143" y="1286540"/>
            <a:ext cx="9864762" cy="3326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br>
              <a:rPr lang="pl-PL"/>
            </a:br>
            <a:r>
              <a:rPr lang="pl-PL" sz="6600"/>
              <a:t>Splot Wartości 2.0</a:t>
            </a:r>
            <a:br>
              <a:rPr lang="pl-PL" sz="4400"/>
            </a:br>
            <a:br>
              <a:rPr lang="pl-PL" sz="4400"/>
            </a:br>
            <a:endParaRPr sz="4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plot">
      <a:dk1>
        <a:srgbClr val="3D3D3B"/>
      </a:dk1>
      <a:lt1>
        <a:srgbClr val="F1F3F9"/>
      </a:lt1>
      <a:dk2>
        <a:srgbClr val="2A5A44"/>
      </a:dk2>
      <a:lt2>
        <a:srgbClr val="CA054D"/>
      </a:lt2>
      <a:accent1>
        <a:srgbClr val="FFDA22"/>
      </a:accent1>
      <a:accent2>
        <a:srgbClr val="2A5A44"/>
      </a:accent2>
      <a:accent3>
        <a:srgbClr val="CA054D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splot">
      <a:dk1>
        <a:srgbClr val="3D3D3B"/>
      </a:dk1>
      <a:lt1>
        <a:srgbClr val="F1F3F9"/>
      </a:lt1>
      <a:dk2>
        <a:srgbClr val="2A5A44"/>
      </a:dk2>
      <a:lt2>
        <a:srgbClr val="CA054D"/>
      </a:lt2>
      <a:accent1>
        <a:srgbClr val="FFDA22"/>
      </a:accent1>
      <a:accent2>
        <a:srgbClr val="2A5A44"/>
      </a:accent2>
      <a:accent3>
        <a:srgbClr val="CA054D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splot">
      <a:dk1>
        <a:srgbClr val="3D3D3B"/>
      </a:dk1>
      <a:lt1>
        <a:srgbClr val="F1F3F9"/>
      </a:lt1>
      <a:dk2>
        <a:srgbClr val="2A5A44"/>
      </a:dk2>
      <a:lt2>
        <a:srgbClr val="CA054D"/>
      </a:lt2>
      <a:accent1>
        <a:srgbClr val="FFDA22"/>
      </a:accent1>
      <a:accent2>
        <a:srgbClr val="2A5A44"/>
      </a:accent2>
      <a:accent3>
        <a:srgbClr val="CA054D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Microsoft Office PowerPoint</Application>
  <PresentationFormat>Panoramiczny</PresentationFormat>
  <Paragraphs>218</Paragraphs>
  <Slides>47</Slides>
  <Notes>47</Notes>
  <HiddenSlides>13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47</vt:i4>
      </vt:variant>
    </vt:vector>
  </HeadingPairs>
  <TitlesOfParts>
    <vt:vector size="58" baseType="lpstr">
      <vt:lpstr>Poppins</vt:lpstr>
      <vt:lpstr>Noto Sans Symbols</vt:lpstr>
      <vt:lpstr>Arial</vt:lpstr>
      <vt:lpstr>Work Sans Medium</vt:lpstr>
      <vt:lpstr>Work Sans Light</vt:lpstr>
      <vt:lpstr>Calibri</vt:lpstr>
      <vt:lpstr>Work Sans</vt:lpstr>
      <vt:lpstr>Candara</vt:lpstr>
      <vt:lpstr>Office Theme</vt:lpstr>
      <vt:lpstr>1_Office Theme</vt:lpstr>
      <vt:lpstr>2_Custom Design</vt:lpstr>
      <vt:lpstr>SPLOT Wartości   o wartościach i ich znaczeniu  dla organizacji społecznych</vt:lpstr>
      <vt:lpstr>   Program   “Obywatele, Równość, Prawa  i Wartości”  (CERV)  </vt:lpstr>
      <vt:lpstr>Założenia CERV</vt:lpstr>
      <vt:lpstr>Prezentacja programu PowerPoint</vt:lpstr>
      <vt:lpstr>Prezentacja programu PowerPoint</vt:lpstr>
      <vt:lpstr>4 filary CERV</vt:lpstr>
      <vt:lpstr>Prezentacja programu PowerPoint</vt:lpstr>
      <vt:lpstr>O projekcie   “Wzmacniamy Europę SPLOTowymi wartościami”  </vt:lpstr>
      <vt:lpstr> Splot Wartości 2.0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Cele i wyzwania projektu </vt:lpstr>
      <vt:lpstr>Prezentacja programu PowerPoint</vt:lpstr>
      <vt:lpstr>Realizatorzy projektu </vt:lpstr>
      <vt:lpstr>Regionalni partnerzy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Cele i wyzwania projektu </vt:lpstr>
      <vt:lpstr>Prezentacja programu PowerPoint</vt:lpstr>
      <vt:lpstr>Prezentacja programu PowerPoint</vt:lpstr>
      <vt:lpstr>Projekt  w liczbach  </vt:lpstr>
      <vt:lpstr>Projekt  w liczbach  </vt:lpstr>
      <vt:lpstr>Fundusz grantowy</vt:lpstr>
      <vt:lpstr>Fundusz grantowy</vt:lpstr>
      <vt:lpstr> Nabory wniosków w konkursie grantowym małe</vt:lpstr>
      <vt:lpstr> Nabory wniosków w konkursie grantowym małe</vt:lpstr>
      <vt:lpstr>Nabory wniosków w konkursie grantowym</vt:lpstr>
      <vt:lpstr> Nabory wniosków w konkursie grantowym małe</vt:lpstr>
      <vt:lpstr>Nabory wniosków w konkursie grantowym</vt:lpstr>
      <vt:lpstr>Prezentacja programu PowerPoint</vt:lpstr>
      <vt:lpstr>Gdzie szukać informacji</vt:lpstr>
      <vt:lpstr>Gdzie szukać informacji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Karolina</dc:creator>
  <cp:lastModifiedBy>Magdalena Labuda</cp:lastModifiedBy>
  <cp:revision>1</cp:revision>
  <dcterms:created xsi:type="dcterms:W3CDTF">2023-02-21T12:34:52Z</dcterms:created>
  <dcterms:modified xsi:type="dcterms:W3CDTF">2026-06-19T05:32:14Z</dcterms:modified>
</cp:coreProperties>
</file>