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96" r:id="rId3"/>
    <p:sldMasterId id="2147483714" r:id="rId4"/>
  </p:sldMasterIdLst>
  <p:notesMasterIdLst>
    <p:notesMasterId r:id="rId44"/>
  </p:notesMasterIdLst>
  <p:sldIdLst>
    <p:sldId id="962" r:id="rId5"/>
    <p:sldId id="1532" r:id="rId6"/>
    <p:sldId id="979" r:id="rId7"/>
    <p:sldId id="985" r:id="rId8"/>
    <p:sldId id="583" r:id="rId9"/>
    <p:sldId id="658" r:id="rId10"/>
    <p:sldId id="1534" r:id="rId11"/>
    <p:sldId id="1533" r:id="rId12"/>
    <p:sldId id="1517" r:id="rId13"/>
    <p:sldId id="659" r:id="rId14"/>
    <p:sldId id="1519" r:id="rId15"/>
    <p:sldId id="652" r:id="rId16"/>
    <p:sldId id="911" r:id="rId17"/>
    <p:sldId id="1518" r:id="rId18"/>
    <p:sldId id="994" r:id="rId19"/>
    <p:sldId id="822" r:id="rId20"/>
    <p:sldId id="983" r:id="rId21"/>
    <p:sldId id="1527" r:id="rId22"/>
    <p:sldId id="1535" r:id="rId23"/>
    <p:sldId id="1521" r:id="rId24"/>
    <p:sldId id="650" r:id="rId25"/>
    <p:sldId id="334" r:id="rId26"/>
    <p:sldId id="908" r:id="rId27"/>
    <p:sldId id="910" r:id="rId28"/>
    <p:sldId id="899" r:id="rId29"/>
    <p:sldId id="1523" r:id="rId30"/>
    <p:sldId id="878" r:id="rId31"/>
    <p:sldId id="1525" r:id="rId32"/>
    <p:sldId id="975" r:id="rId33"/>
    <p:sldId id="1526" r:id="rId34"/>
    <p:sldId id="1514" r:id="rId35"/>
    <p:sldId id="1520" r:id="rId36"/>
    <p:sldId id="1033" r:id="rId37"/>
    <p:sldId id="1026" r:id="rId38"/>
    <p:sldId id="989" r:id="rId39"/>
    <p:sldId id="1025" r:id="rId40"/>
    <p:sldId id="1530" r:id="rId41"/>
    <p:sldId id="1531" r:id="rId42"/>
    <p:sldId id="152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817" autoAdjust="0"/>
  </p:normalViewPr>
  <p:slideViewPr>
    <p:cSldViewPr snapToGrid="0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9E-469F-A16F-298C4BAD6E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9E-469F-A16F-298C4BAD6E17}"/>
              </c:ext>
            </c:extLst>
          </c:dPt>
          <c:cat>
            <c:strRef>
              <c:f>Sheet1!$A$2:$A$5</c:f>
              <c:strCache>
                <c:ptCount val="2"/>
                <c:pt idx="0">
                  <c:v>ERDF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E-469F-A16F-298C4BAD6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891FC-1B3B-4592-8C9E-BE74F3C24D01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3EF2-342F-42BA-872F-85AE3D1F8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4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43860-B40C-917A-2BD8-CC053ED26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5C717-6B04-3D69-6775-A056209C5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A1ECA-ACC9-366C-974A-B93AA347A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B351-BA5E-70C7-A17C-F128C2807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95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5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4EAF96"/>
                </a:solidFill>
                <a:latin typeface="Ubuntu" panose="020B0504030602030204" pitchFamily="34" charset="0"/>
              </a:rPr>
              <a:t>Applicants are strongly recommended to carry out an eligibility self-assessment before applying!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3EF2-342F-42BA-872F-85AE3D1F80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4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6EB38-3BF9-5870-33DA-22C666254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4E6EE-40C6-59A0-7134-F8A7CA125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D863F-6DBA-C8CA-D8B1-AD89BB1B4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7EF3A-88D7-E9D4-7219-4A01536A5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9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65" indent="-171365">
              <a:buFont typeface="Arial" panose="020B0604020202020204" pitchFamily="34" charset="0"/>
              <a:buChar char="•"/>
            </a:pPr>
            <a:endParaRPr lang="en-GB" sz="1100">
              <a:solidFill>
                <a:srgbClr val="62646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10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2E42-DB55-E995-140D-341C04528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223CC-020D-A469-8B42-59524FB56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229DC-3FA0-5A28-3F42-4C4EB7625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65" indent="-171365">
              <a:buFont typeface="Arial" panose="020B0604020202020204" pitchFamily="34" charset="0"/>
              <a:buChar char="•"/>
            </a:pPr>
            <a:endParaRPr lang="en-GB" sz="1100">
              <a:solidFill>
                <a:srgbClr val="62646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4DD77-7AAA-985D-E768-42A24E8E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59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C6BA2-2F5A-106D-2794-71BDDE0C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F8859-0350-6E0C-A70D-BB351BA9E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921E2-023F-32D0-D416-08C24DD76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3A16-E810-488B-74FF-62F41E71B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B4F4D-6338-44A2-9AC0-542C682D20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59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FDF7E-1E18-DAC9-F89C-CBCE808EB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A57BA-A5E1-E7E2-775A-56C9530B8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61310-CBB0-5BDF-EC53-9094EEA40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A3916-7702-70AC-5E29-A1F93D3D5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76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24D1-B0C0-986F-334C-A12B2052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AD645-A78A-EAFD-EA69-B150A9903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703CF-77D8-5521-224A-1167D7D3A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>
              <a:solidFill>
                <a:srgbClr val="6264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3D64A-E223-0007-A523-5E57E9CFD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39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>
              <a:solidFill>
                <a:srgbClr val="6264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729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74A1-45D2-F7A2-1997-02BC374E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A8C03-2C11-9F6F-C684-F93096AC3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7B00C-04CD-69BC-FB18-AE7CEC32E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81589-B355-AE89-0152-DFF86BAD5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51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488D7-4770-036F-051B-17EBF8AC9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63BE0-5AA9-EE74-4AB8-3ABD2827B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044E2-1866-7241-21C0-99BBC4B0A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13EA-04BF-25C9-16EB-4AC4EDAFD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152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6331-E69A-324F-5FBA-DB24AEC6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B5304-FAD8-9321-D1A8-B8BC67DC5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E1171-0D1C-5723-283B-F35B42254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0000"/>
              </a:lnSpc>
              <a:buBlip>
                <a:blip r:embed="rId3"/>
              </a:buBlip>
            </a:pPr>
            <a:endParaRPr lang="en-GB" sz="20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53982-FFCF-043D-06BB-99683C58E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95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439F6-3039-DE4A-AEB1-91EA3104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C39C9-E8CE-80DD-FC24-AB51DBCCA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7CD6A-BE62-8A4E-6404-4381BB142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6E6F3-E8C9-6271-DED2-AE3D7E727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85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45539-15B2-2A0C-E47B-BF0327D7A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F8030-8EF1-9751-4AB0-3781F8565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EC4CD-8C11-FFE2-F4F5-C50C25866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AD4D2-C59D-366E-4FE2-6EE7218F6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891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8FA1-1388-0A44-C3D8-88E6EC0D3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0F0DC-E9A1-2D5F-3D65-75D592586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A98FC-E355-3893-6088-DCCC8565B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114CC-EEFE-1630-61B5-619BC0C9C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26">
              <a:defRPr/>
            </a:pPr>
            <a:fld id="{889F0CB1-8A34-8A4F-8A6E-8BB08A91ECBB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14126">
                <a:defRPr/>
              </a:pPr>
              <a:t>31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8820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88C5-342C-5246-79DC-5C677952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22B8E-E000-13F9-95C1-54D67533D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A9A44-C519-0481-1AC4-B210F6197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1B55-8E4F-B0E0-A629-AF0AD5830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24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b="1" i="0" dirty="0">
                <a:solidFill>
                  <a:srgbClr val="626461"/>
                </a:solidFill>
                <a:effectLst/>
                <a:latin typeface="Arial" panose="020B0604020202020204" pitchFamily="34" charset="0"/>
              </a:rPr>
              <a:t>Going from point A to B (initial situation to expected change at local level)</a:t>
            </a:r>
          </a:p>
          <a:p>
            <a:pPr marL="228600" indent="-228600">
              <a:buAutoNum type="arabicParenR"/>
            </a:pPr>
            <a:r>
              <a:rPr lang="en-GB" b="1" i="0" dirty="0">
                <a:solidFill>
                  <a:srgbClr val="626461"/>
                </a:solidFill>
                <a:effectLst/>
                <a:latin typeface="Arial" panose="020B0604020202020204" pitchFamily="34" charset="0"/>
              </a:rPr>
              <a:t>Which steps are needed to go from A to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88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FBED5-4A78-F8D6-CB63-2FD9E7F0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5617B-8C77-9979-9A97-C7DC720BD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980A2-81BB-B730-B94C-D0972BDD8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E390C-BE6D-FE44-E57C-42F9C569E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25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5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795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F83EF-EEA4-FA25-97FA-65F93DC1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66B28-BF70-BB09-F546-0F5EFB2AA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270AA-2CBF-271B-F2CE-FD0C41D27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6264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57D17-18D4-8BFF-F08E-1E7D4127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22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AC55C-5AEE-005F-EE94-A81D4541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B8EB6-6CCD-C810-08E8-70E5DCFBF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6759F-544B-BC2F-7A1E-3AD9A88F9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6264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5BB46-3909-E93C-139C-684CFD3FB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88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6770-EC8E-CF91-A3AD-79E3E5E2C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6E053-1B5A-E023-7B3D-AF266E87E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FFAA0-9573-046B-8E84-1D94E5216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6264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AD7D3-1BC4-5D35-AE77-D35CFABE5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5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9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F68FA-32B1-5874-0E47-0479B5DC0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67A55-4357-DEF0-049C-5E7DE9178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8493B-2222-C8E8-BC00-A312FF071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Camille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9C49-4DE0-7489-3537-56D5D50D4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05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>
              <a:defRPr/>
            </a:pPr>
            <a:endParaRPr lang="en-GB" dirty="0"/>
          </a:p>
          <a:p>
            <a:r>
              <a:rPr lang="en-GB" dirty="0"/>
              <a:t>Camille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6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82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FEB6-0D75-EE01-043E-A060B8D36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4ADA2-352F-1ABF-7C86-3DE9D3D9B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C599B-4510-EE52-4FBB-433F343D0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D07F-7DDB-25A4-ABF0-4DA5A00A7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07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AD47C-8B15-0C5C-4BCB-6E0C5998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5D3D0-5020-CF16-629F-5738BAA46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86618-9F29-EEC0-77AC-2FDB52B28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u="none" dirty="0"/>
              <a:t>Camille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22B0-61B6-BAD9-9661-8F260CB42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7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69" r="4151"/>
          <a:stretch/>
        </p:blipFill>
        <p:spPr>
          <a:xfrm>
            <a:off x="7525669" y="0"/>
            <a:ext cx="4666332" cy="42767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2F367A-C06D-6A94-EA4C-6F8B95992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202"/>
          <a:stretch/>
        </p:blipFill>
        <p:spPr>
          <a:xfrm>
            <a:off x="8431901" y="5298675"/>
            <a:ext cx="3102594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72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27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85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30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4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98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08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F864128D-69E7-C536-8F45-B47E164C4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8A6A1543-D061-6FCE-23F4-D9DFC1EA7C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0256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1E07EA7-27E3-FC7F-71E9-111ADED9E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415281"/>
            <a:ext cx="3343275" cy="144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INSERT PICTURE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B68B86E5-D1EF-6E59-0A1D-ECED4EECF6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4240" y="1"/>
            <a:ext cx="3343275" cy="20167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1C343DFC-B486-36B8-D674-FEDBAB8B41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44240" y="2123440"/>
            <a:ext cx="3343275" cy="260095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809CC275-A13A-B80A-78DA-F1C1FBC6CE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4240" y="4826001"/>
            <a:ext cx="3343275" cy="203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066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" t="17150" r="6870" b="-376"/>
          <a:stretch/>
        </p:blipFill>
        <p:spPr>
          <a:xfrm>
            <a:off x="7426712" y="0"/>
            <a:ext cx="4765288" cy="4138768"/>
          </a:xfrm>
          <a:prstGeom prst="rect">
            <a:avLst/>
          </a:prstGeom>
        </p:spPr>
      </p:pic>
      <p:pic>
        <p:nvPicPr>
          <p:cNvPr id="4" name="Image 3" descr="Une image contenant texte, extérieur, vaisselle&#10;&#10;Description générée automatiquement">
            <a:extLst>
              <a:ext uri="{FF2B5EF4-FFF2-40B4-BE49-F238E27FC236}">
                <a16:creationId xmlns:a16="http://schemas.microsoft.com/office/drawing/2014/main" id="{EE33AD32-B89A-B762-CF6E-4B97A4ED6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5109" y="1538563"/>
            <a:ext cx="3702237" cy="18904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0E148C-18FE-0BF1-C631-611A23B49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691"/>
          <a:stretch/>
        </p:blipFill>
        <p:spPr>
          <a:xfrm>
            <a:off x="8441546" y="5268397"/>
            <a:ext cx="308083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ISPLA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BCFF42F-7ED1-6676-812D-9BBF43B320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323" y="652193"/>
            <a:ext cx="5862637" cy="5914572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INSERT </a:t>
            </a:r>
          </a:p>
          <a:p>
            <a:r>
              <a:rPr lang="fr-FR" dirty="0"/>
              <a:t>PICTURE HERE</a:t>
            </a:r>
          </a:p>
        </p:txBody>
      </p:sp>
    </p:spTree>
    <p:extLst>
      <p:ext uri="{BB962C8B-B14F-4D97-AF65-F5344CB8AC3E}">
        <p14:creationId xmlns:p14="http://schemas.microsoft.com/office/powerpoint/2010/main" val="998812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87" t="9565" r="19957" b="10291"/>
          <a:stretch/>
        </p:blipFill>
        <p:spPr>
          <a:xfrm rot="16200000">
            <a:off x="-680864" y="680863"/>
            <a:ext cx="6857997" cy="54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6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86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91C205-1DF8-960E-145E-4EDD772B2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FC9987-E87D-1F40-2E3F-897B84C22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82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822AE-7D14-6498-38B9-C371FE7C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1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5CA7A-5F79-1C81-A6CD-69D331F53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7"/>
          <a:stretch/>
        </p:blipFill>
        <p:spPr>
          <a:xfrm>
            <a:off x="0" y="0"/>
            <a:ext cx="12190507" cy="621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46032D-5353-9782-5BDA-E4252FA7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161"/>
          <a:stretch/>
        </p:blipFill>
        <p:spPr>
          <a:xfrm>
            <a:off x="817294" y="5698346"/>
            <a:ext cx="310441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5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58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3050AC-247B-CDB4-01F2-B957DF110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DC621-5C9C-36BA-B09C-7070E3248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0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I - TITLE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" t="17150" r="6870" b="-376"/>
          <a:stretch/>
        </p:blipFill>
        <p:spPr>
          <a:xfrm>
            <a:off x="7426712" y="0"/>
            <a:ext cx="4765288" cy="4138768"/>
          </a:xfrm>
          <a:prstGeom prst="rect">
            <a:avLst/>
          </a:prstGeom>
        </p:spPr>
      </p:pic>
      <p:pic>
        <p:nvPicPr>
          <p:cNvPr id="4" name="Image 3" descr="Une image contenant texte, extérieur, vaisselle&#10;&#10;Description générée automatiquement">
            <a:extLst>
              <a:ext uri="{FF2B5EF4-FFF2-40B4-BE49-F238E27FC236}">
                <a16:creationId xmlns:a16="http://schemas.microsoft.com/office/drawing/2014/main" id="{EE33AD32-B89A-B762-CF6E-4B97A4ED6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5109" y="1538563"/>
            <a:ext cx="3702237" cy="18904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0E148C-18FE-0BF1-C631-611A23B49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691"/>
          <a:stretch/>
        </p:blipFill>
        <p:spPr>
          <a:xfrm>
            <a:off x="8441546" y="5268397"/>
            <a:ext cx="308083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78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2F56F-290D-3053-50A8-067124592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040" y="1513439"/>
            <a:ext cx="9144000" cy="85820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/>
              <a:t>TITLE _ PART 1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6D074-DF0F-1FBB-C64E-0E7574EF2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040" y="2546015"/>
            <a:ext cx="9144000" cy="732218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TITLE _ PART 2</a:t>
            </a:r>
            <a:endParaRPr lang="fr-BE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3E84C1C-5B67-F981-4206-C6EEE2996B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01040" y="3579768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47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8F596A6-983F-C211-C353-314C9EB91A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8352" y="785308"/>
            <a:ext cx="8395447" cy="5391655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9140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23EC1A8-9EDA-49AD-EAA4-0F714D1706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0311" y="733172"/>
            <a:ext cx="7444292" cy="5391655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2043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3046938-5E70-2CFC-7ED6-72940DAE05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97911" y="2277932"/>
            <a:ext cx="2786232" cy="230213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Quote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49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7A6F08B-0092-461B-C961-6A2DECCE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4014"/>
          </a:xfrm>
        </p:spPr>
        <p:txBody>
          <a:bodyPr/>
          <a:lstStyle/>
          <a:p>
            <a:r>
              <a:rPr lang="fr-FR"/>
              <a:t>TITLE</a:t>
            </a:r>
            <a:endParaRPr lang="fr-BE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71EF77B-C8F3-ADD8-4CC6-7F2E2BD9F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6686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844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5CA7A-5F79-1C81-A6CD-69D331F53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7"/>
          <a:stretch/>
        </p:blipFill>
        <p:spPr>
          <a:xfrm>
            <a:off x="0" y="0"/>
            <a:ext cx="12190507" cy="621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46032D-5353-9782-5BDA-E4252FA7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418"/>
          <a:stretch/>
        </p:blipFill>
        <p:spPr>
          <a:xfrm>
            <a:off x="702451" y="5698346"/>
            <a:ext cx="3092949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0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DE300-904B-AD07-BC92-2261ACFB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TITLE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E4F5D-C502-4D16-6002-6C1E115D905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7868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271E6-EBB4-4817-444B-F6BAD52D9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TITLE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0CBB0-8623-F8A8-C53D-F15DED2483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757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0DC30-2D99-D30D-F887-206C27FBF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TITLE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4F195-13F0-13BD-1379-5ED199892B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8AF097-CFCA-B87D-3618-DE58B0C458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005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53A50-A2F7-CED2-44C5-40CD2D1FE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3688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83F82-1840-4B55-9B0F-F175889D4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TITLE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7E4B9-3346-A85B-E8F3-68C72ECBA2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BBDA82-B99F-90CF-11ED-9CCF368D97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615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24044-5FC5-5531-D740-D48D8D62F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TITLE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94A134-F1A2-57CB-CB77-C6DB48F30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D25DE3-7AD5-9E92-5E02-877E8ED44E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14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7AF79-5085-45E2-AF69-023EAE83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err="1"/>
              <a:t>Title</a:t>
            </a:r>
            <a:endParaRPr lang="fr-BE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26A7FD4E-470C-DDAC-C0CD-DF816B538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000922"/>
            <a:ext cx="10517188" cy="3860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1111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77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07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991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69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99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42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15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270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210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07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211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F864128D-69E7-C536-8F45-B47E164C4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/>
              <a:t>INSERT PICTURE HERE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8A6A1543-D061-6FCE-23F4-D9DFC1EA7C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0256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/>
              <a:t>INSERT PICTURE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1E07EA7-27E3-FC7F-71E9-111ADED9E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415281"/>
            <a:ext cx="3343275" cy="144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INSERT PICTURE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B68B86E5-D1EF-6E59-0A1D-ECED4EECF6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4240" y="1"/>
            <a:ext cx="3343275" cy="20167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r-FR"/>
              <a:t>INSERT PICTURE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1C343DFC-B486-36B8-D674-FEDBAB8B41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44240" y="2123440"/>
            <a:ext cx="3343275" cy="260095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/>
              <a:t>INSERT PICTURE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809CC275-A13A-B80A-78DA-F1C1FBC6CE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4240" y="4826001"/>
            <a:ext cx="3343275" cy="203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3686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7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ISPLA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BCFF42F-7ED1-6676-812D-9BBF43B320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323" y="652193"/>
            <a:ext cx="5862637" cy="5914572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INSERT </a:t>
            </a:r>
          </a:p>
          <a:p>
            <a:r>
              <a:rPr lang="fr-FR"/>
              <a:t>PICTURE HERE</a:t>
            </a:r>
          </a:p>
        </p:txBody>
      </p:sp>
    </p:spTree>
    <p:extLst>
      <p:ext uri="{BB962C8B-B14F-4D97-AF65-F5344CB8AC3E}">
        <p14:creationId xmlns:p14="http://schemas.microsoft.com/office/powerpoint/2010/main" val="390870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87" t="9565" r="19957" b="10291"/>
          <a:stretch/>
        </p:blipFill>
        <p:spPr>
          <a:xfrm rot="16200000">
            <a:off x="-680864" y="680863"/>
            <a:ext cx="6857997" cy="54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0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0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374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44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91C205-1DF8-960E-145E-4EDD772B2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7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FC9987-E87D-1F40-2E3F-897B84C22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3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254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822AE-7D14-6498-38B9-C371FE7C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3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76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77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5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3050AC-247B-CDB4-01F2-B957DF110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4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DC621-5C9C-36BA-B09C-7070E3248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9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7A6F08B-0092-461B-C961-6A2DECCE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4014"/>
          </a:xfrm>
        </p:spPr>
        <p:txBody>
          <a:bodyPr/>
          <a:lstStyle/>
          <a:p>
            <a:r>
              <a:rPr lang="fr-FR"/>
              <a:t>TITLE</a:t>
            </a:r>
            <a:endParaRPr lang="fr-BE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71EF77B-C8F3-ADD8-4CC6-7F2E2BD9F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6686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4730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8F596A6-983F-C211-C353-314C9EB91A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8352" y="785308"/>
            <a:ext cx="8395447" cy="5391655"/>
          </a:xfrm>
        </p:spPr>
        <p:txBody>
          <a:bodyPr/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61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19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5" r:id="rId7"/>
    <p:sldLayoutId id="214748374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9AA97A-133B-C6DD-2984-C4607BE9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TITLE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EE63F-F4B8-F02D-9246-2ACD2D7B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830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8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5" Type="http://schemas.openxmlformats.org/officeDocument/2006/relationships/image" Target="../media/image30.sv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sv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32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B969F-4350-CB95-4338-919F63AD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76A360C-8C8C-6239-DEE5-D7513907F5E8}"/>
              </a:ext>
            </a:extLst>
          </p:cNvPr>
          <p:cNvGrpSpPr/>
          <p:nvPr/>
        </p:nvGrpSpPr>
        <p:grpSpPr>
          <a:xfrm>
            <a:off x="809717" y="836712"/>
            <a:ext cx="3644322" cy="6021288"/>
            <a:chOff x="809717" y="836712"/>
            <a:chExt cx="3644322" cy="60212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1A32EA-CB62-B34C-7B7E-AE2FDA28B734}"/>
                </a:ext>
              </a:extLst>
            </p:cNvPr>
            <p:cNvSpPr/>
            <p:nvPr/>
          </p:nvSpPr>
          <p:spPr>
            <a:xfrm>
              <a:off x="2221791" y="836712"/>
              <a:ext cx="2232248" cy="6021288"/>
            </a:xfrm>
            <a:prstGeom prst="rect">
              <a:avLst/>
            </a:prstGeom>
            <a:solidFill>
              <a:srgbClr val="1CAF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577642-EE74-5A28-4ECE-954406621645}"/>
                </a:ext>
              </a:extLst>
            </p:cNvPr>
            <p:cNvSpPr/>
            <p:nvPr/>
          </p:nvSpPr>
          <p:spPr>
            <a:xfrm>
              <a:off x="809717" y="5621159"/>
              <a:ext cx="2232248" cy="1236841"/>
            </a:xfrm>
            <a:prstGeom prst="rect">
              <a:avLst/>
            </a:prstGeom>
            <a:solidFill>
              <a:srgbClr val="1CAF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FB8924-0AEC-B019-A22B-2EDF8D55B15A}"/>
              </a:ext>
            </a:extLst>
          </p:cNvPr>
          <p:cNvSpPr/>
          <p:nvPr/>
        </p:nvSpPr>
        <p:spPr>
          <a:xfrm>
            <a:off x="3625646" y="2524957"/>
            <a:ext cx="828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Włączenie społeczne i równość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3EADD3-31FA-22E1-7194-7B4E7B496126}"/>
              </a:ext>
            </a:extLst>
          </p:cNvPr>
          <p:cNvSpPr/>
          <p:nvPr/>
        </p:nvSpPr>
        <p:spPr>
          <a:xfrm>
            <a:off x="3625646" y="1743013"/>
            <a:ext cx="828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/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Konkurencyjność, cyfryzacja, innowacje i inwestycje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6E738412-1776-2A2D-BB96-F40A9EEEE8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9588" y="1573813"/>
            <a:ext cx="914400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9B68D8-0E0E-A9C2-B9CF-1983698983AC}"/>
              </a:ext>
            </a:extLst>
          </p:cNvPr>
          <p:cNvSpPr/>
          <p:nvPr/>
        </p:nvSpPr>
        <p:spPr>
          <a:xfrm>
            <a:off x="3619966" y="3334087"/>
            <a:ext cx="828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Bezpieczeństwo, ochrona w przestrzeni publicznej i gotowość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BB458-AA48-EC41-DDB4-C4A95919E7C4}"/>
              </a:ext>
            </a:extLst>
          </p:cNvPr>
          <p:cNvSpPr/>
          <p:nvPr/>
        </p:nvSpPr>
        <p:spPr>
          <a:xfrm>
            <a:off x="3625646" y="4121002"/>
            <a:ext cx="828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/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Przystępne cenowo, zrównoważone, przyzwoitej jakości mieszkania i budynki sprzyjające włączeniu społecznemu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68D396-173F-40DA-681F-F367D326A5A0}"/>
              </a:ext>
            </a:extLst>
          </p:cNvPr>
          <p:cNvSpPr/>
          <p:nvPr/>
        </p:nvSpPr>
        <p:spPr>
          <a:xfrm>
            <a:off x="3619966" y="4930132"/>
            <a:ext cx="828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 w dziedzinie klimatu, ochrony środowiska i czystej energii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2A104B-C6D2-76DE-D8E4-16642CEA04C2}"/>
              </a:ext>
            </a:extLst>
          </p:cNvPr>
          <p:cNvSpPr/>
          <p:nvPr/>
        </p:nvSpPr>
        <p:spPr>
          <a:xfrm>
            <a:off x="3628350" y="5717047"/>
            <a:ext cx="828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Mobilność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Graphic 20" descr="Badge 3 with solid fill">
            <a:extLst>
              <a:ext uri="{FF2B5EF4-FFF2-40B4-BE49-F238E27FC236}">
                <a16:creationId xmlns:a16="http://schemas.microsoft.com/office/drawing/2014/main" id="{726D4784-79AD-5781-64C6-80324D3636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9588" y="3185745"/>
            <a:ext cx="914400" cy="914400"/>
          </a:xfrm>
          <a:prstGeom prst="rect">
            <a:avLst/>
          </a:prstGeom>
        </p:spPr>
      </p:pic>
      <p:pic>
        <p:nvPicPr>
          <p:cNvPr id="24" name="Graphic 23" descr="Badge 4 with solid fill">
            <a:extLst>
              <a:ext uri="{FF2B5EF4-FFF2-40B4-BE49-F238E27FC236}">
                <a16:creationId xmlns:a16="http://schemas.microsoft.com/office/drawing/2014/main" id="{D837EF55-B82D-87F6-2505-6770800C9D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9588" y="3942744"/>
            <a:ext cx="914400" cy="914400"/>
          </a:xfrm>
          <a:prstGeom prst="rect">
            <a:avLst/>
          </a:prstGeom>
        </p:spPr>
      </p:pic>
      <p:pic>
        <p:nvPicPr>
          <p:cNvPr id="26" name="Graphic 25" descr="Badge 5 with solid fill">
            <a:extLst>
              <a:ext uri="{FF2B5EF4-FFF2-40B4-BE49-F238E27FC236}">
                <a16:creationId xmlns:a16="http://schemas.microsoft.com/office/drawing/2014/main" id="{04E8D020-B988-F69A-6794-3CF235639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9588" y="4760932"/>
            <a:ext cx="914400" cy="914400"/>
          </a:xfrm>
          <a:prstGeom prst="rect">
            <a:avLst/>
          </a:prstGeom>
        </p:spPr>
      </p:pic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0D7A4892-439C-1095-53BC-52048A288A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7898" y="2367557"/>
            <a:ext cx="914400" cy="914400"/>
          </a:xfrm>
          <a:prstGeom prst="rect">
            <a:avLst/>
          </a:prstGeom>
        </p:spPr>
      </p:pic>
      <p:pic>
        <p:nvPicPr>
          <p:cNvPr id="28" name="Graphic 27" descr="Badge 6 with solid fill">
            <a:extLst>
              <a:ext uri="{FF2B5EF4-FFF2-40B4-BE49-F238E27FC236}">
                <a16:creationId xmlns:a16="http://schemas.microsoft.com/office/drawing/2014/main" id="{770E639D-CD45-2B4E-912F-1D13568447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9588" y="5547847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8D6515-E8EA-91FA-50B0-FE147712F542}"/>
              </a:ext>
            </a:extLst>
          </p:cNvPr>
          <p:cNvSpPr txBox="1"/>
          <p:nvPr/>
        </p:nvSpPr>
        <p:spPr>
          <a:xfrm>
            <a:off x="130045" y="2548820"/>
            <a:ext cx="27838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 TEMATYCZNY</a:t>
            </a:r>
          </a:p>
          <a:p>
            <a:endParaRPr lang="pl-PL" b="1" dirty="0">
              <a:solidFill>
                <a:schemeClr val="bg1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b="1" dirty="0">
              <a:solidFill>
                <a:schemeClr val="bg1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Priorytetowe obszary polityki zidentyfikowane w Europejskiej Agendzie dla Miast</a:t>
            </a: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6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3A3B-8426-E982-F712-E293893FC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1C8921-EB86-0B29-9BDF-73700E937CD0}"/>
              </a:ext>
            </a:extLst>
          </p:cNvPr>
          <p:cNvSpPr txBox="1"/>
          <p:nvPr/>
        </p:nvSpPr>
        <p:spPr>
          <a:xfrm>
            <a:off x="4155090" y="2644170"/>
            <a:ext cx="410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  <a:latin typeface="Ubuntu Light" panose="020B0304030602030204" pitchFamily="34" charset="0"/>
              </a:rPr>
              <a:t>p</a:t>
            </a:r>
            <a:r>
              <a:rPr lang="en-GB" sz="3200" dirty="0" err="1">
                <a:solidFill>
                  <a:schemeClr val="tx2"/>
                </a:solidFill>
                <a:latin typeface="Ubuntu Light" panose="020B0304030602030204" pitchFamily="34" charset="0"/>
              </a:rPr>
              <a:t>odmioty</a:t>
            </a:r>
            <a:r>
              <a:rPr lang="en-GB" sz="3200" dirty="0">
                <a:solidFill>
                  <a:schemeClr val="tx2"/>
                </a:solidFill>
                <a:latin typeface="Ubuntu Light" panose="020B0304030602030204" pitchFamily="34" charset="0"/>
              </a:rPr>
              <a:t> </a:t>
            </a:r>
            <a:r>
              <a:rPr lang="en-GB" sz="3200" dirty="0" err="1">
                <a:solidFill>
                  <a:schemeClr val="tx2"/>
                </a:solidFill>
                <a:latin typeface="Ubuntu Light" panose="020B0304030602030204" pitchFamily="34" charset="0"/>
              </a:rPr>
              <a:t>uprawnione</a:t>
            </a:r>
            <a:r>
              <a:rPr lang="en-GB" sz="3200" dirty="0">
                <a:solidFill>
                  <a:schemeClr val="tx2"/>
                </a:solidFill>
                <a:latin typeface="Ubuntu Light" panose="020B0304030602030204" pitchFamily="34" charset="0"/>
              </a:rPr>
              <a:t> do </a:t>
            </a:r>
            <a:r>
              <a:rPr lang="en-GB" sz="3200" dirty="0" err="1">
                <a:solidFill>
                  <a:schemeClr val="tx2"/>
                </a:solidFill>
                <a:latin typeface="Ubuntu Light" panose="020B0304030602030204" pitchFamily="34" charset="0"/>
              </a:rPr>
              <a:t>sk</a:t>
            </a:r>
            <a:r>
              <a:rPr lang="pl-PL" sz="3200" dirty="0">
                <a:solidFill>
                  <a:schemeClr val="tx2"/>
                </a:solidFill>
                <a:latin typeface="Ubuntu Light" panose="020B0304030602030204" pitchFamily="34" charset="0"/>
              </a:rPr>
              <a:t>ładania wniosku</a:t>
            </a:r>
            <a:endParaRPr lang="en-GB" sz="3200" dirty="0">
              <a:solidFill>
                <a:schemeClr val="tx2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1">
            <a:extLst>
              <a:ext uri="{FF2B5EF4-FFF2-40B4-BE49-F238E27FC236}">
                <a16:creationId xmlns:a16="http://schemas.microsoft.com/office/drawing/2014/main" id="{180F14C1-649C-B412-B0DE-D205E29319FB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atin typeface="Ubuntu Light" panose="020B0304030602030204" pitchFamily="34" charset="0"/>
              </a:rPr>
              <a:t>Kto może być wnioskodawcą?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74106-EB97-3C3F-8741-7E38265FC395}"/>
              </a:ext>
            </a:extLst>
          </p:cNvPr>
          <p:cNvSpPr txBox="1"/>
          <p:nvPr/>
        </p:nvSpPr>
        <p:spPr>
          <a:xfrm>
            <a:off x="2063551" y="1277502"/>
            <a:ext cx="71502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liczące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powyżej 25 000 mieszkańców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 grupa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miejskich składających wspólny wniosek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Nabór otwarty dla wszystkich miast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050" lvl="0"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Szczególnie zachęcamy do składania wniosków przez: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małe i średnie miasta z ograniczonym doświadczeniem w korzystaniu z funduszy UE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dynamiczne władze miejskie, chętne do testowania nowych rozwiązań, ale posiadające mniejsze doświadczenie w obszarze innowacji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Nabór otwarty wyłącznie dla MUA/AUA, które nie otrzymały finansowania w ramach naborów 1, 2 lub 3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Tylko 1 wniosek na miasto!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Partnerzy </a:t>
            </a:r>
            <a:r>
              <a:rPr lang="en-GB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ransferowi projektów z naborów 1, 2 i 3 są uprawnieni do udziału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1667AD-EB38-18B4-BF63-B5FD1B74801D}"/>
              </a:ext>
            </a:extLst>
          </p:cNvPr>
          <p:cNvGrpSpPr/>
          <p:nvPr/>
        </p:nvGrpSpPr>
        <p:grpSpPr>
          <a:xfrm>
            <a:off x="9746929" y="2239897"/>
            <a:ext cx="2109711" cy="3427866"/>
            <a:chOff x="9746929" y="2276872"/>
            <a:chExt cx="2109711" cy="3427866"/>
          </a:xfrm>
        </p:grpSpPr>
        <p:pic>
          <p:nvPicPr>
            <p:cNvPr id="5" name="Graphic 1" descr="City with solid fill">
              <a:extLst>
                <a:ext uri="{FF2B5EF4-FFF2-40B4-BE49-F238E27FC236}">
                  <a16:creationId xmlns:a16="http://schemas.microsoft.com/office/drawing/2014/main" id="{9545BBA1-BA27-14E9-EB3E-BBAC1B859A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9807931" y="3717032"/>
              <a:ext cx="1987706" cy="1987706"/>
            </a:xfrm>
            <a:prstGeom prst="rect">
              <a:avLst/>
            </a:prstGeom>
          </p:spPr>
        </p:pic>
        <p:pic>
          <p:nvPicPr>
            <p:cNvPr id="6" name="Graphic 2" descr="City outline">
              <a:extLst>
                <a:ext uri="{FF2B5EF4-FFF2-40B4-BE49-F238E27FC236}">
                  <a16:creationId xmlns:a16="http://schemas.microsoft.com/office/drawing/2014/main" id="{AAB0E2E9-B083-D4F2-8BF4-5F0B539A096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46929" y="2276872"/>
              <a:ext cx="2109711" cy="2109711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21B328-D661-5650-ACAE-42EDEC623CC1}"/>
              </a:ext>
            </a:extLst>
          </p:cNvPr>
          <p:cNvCxnSpPr>
            <a:cxnSpLocks/>
          </p:cNvCxnSpPr>
          <p:nvPr/>
        </p:nvCxnSpPr>
        <p:spPr>
          <a:xfrm>
            <a:off x="9480376" y="1613570"/>
            <a:ext cx="0" cy="4680520"/>
          </a:xfrm>
          <a:prstGeom prst="line">
            <a:avLst/>
          </a:prstGeom>
          <a:ln w="76200">
            <a:solidFill>
              <a:srgbClr val="0C1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8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417650-054E-B55E-FEC0-F5251C6CD4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30"/>
          <a:stretch>
            <a:fillRect/>
          </a:stretch>
        </p:blipFill>
        <p:spPr>
          <a:xfrm>
            <a:off x="128439" y="210207"/>
            <a:ext cx="11935122" cy="643758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F10448-20E9-ECF3-38C8-36A2AE6CF956}"/>
              </a:ext>
            </a:extLst>
          </p:cNvPr>
          <p:cNvSpPr/>
          <p:nvPr/>
        </p:nvSpPr>
        <p:spPr>
          <a:xfrm>
            <a:off x="2895003" y="2360207"/>
            <a:ext cx="1018309" cy="3409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200F0A-02CA-0A09-83D9-A8ABF3C82A2F}"/>
              </a:ext>
            </a:extLst>
          </p:cNvPr>
          <p:cNvSpPr/>
          <p:nvPr/>
        </p:nvSpPr>
        <p:spPr>
          <a:xfrm>
            <a:off x="8987894" y="2389419"/>
            <a:ext cx="575542" cy="282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84D2C7-939B-CB6D-1A39-C2F16C511831}"/>
              </a:ext>
            </a:extLst>
          </p:cNvPr>
          <p:cNvSpPr/>
          <p:nvPr/>
        </p:nvSpPr>
        <p:spPr>
          <a:xfrm>
            <a:off x="7177970" y="2389419"/>
            <a:ext cx="694280" cy="2884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 : coins arrondis 1">
            <a:extLst>
              <a:ext uri="{FF2B5EF4-FFF2-40B4-BE49-F238E27FC236}">
                <a16:creationId xmlns:a16="http://schemas.microsoft.com/office/drawing/2014/main" id="{EEC5E212-6866-07CA-43DC-8E62A704872D}"/>
              </a:ext>
            </a:extLst>
          </p:cNvPr>
          <p:cNvSpPr/>
          <p:nvPr/>
        </p:nvSpPr>
        <p:spPr>
          <a:xfrm>
            <a:off x="3126230" y="287486"/>
            <a:ext cx="9655655" cy="868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atin typeface="Ubuntu Light" panose="020B03040306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B9819-D7DE-FBF9-67AD-14C5D4F4F54B}"/>
              </a:ext>
            </a:extLst>
          </p:cNvPr>
          <p:cNvSpPr txBox="1"/>
          <p:nvPr/>
        </p:nvSpPr>
        <p:spPr>
          <a:xfrm>
            <a:off x="7079610" y="481416"/>
            <a:ext cx="8489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EUI-IA Call4 Correspondence table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A657F-74DB-5745-6CF2-14EF972006A5}"/>
              </a:ext>
            </a:extLst>
          </p:cNvPr>
          <p:cNvSpPr txBox="1"/>
          <p:nvPr/>
        </p:nvSpPr>
        <p:spPr>
          <a:xfrm>
            <a:off x="3934651" y="496806"/>
            <a:ext cx="25639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sym typeface="Wingdings" panose="05000000000000000000" pitchFamily="2" charset="2"/>
              </a:rPr>
              <a:t>Dokument referencyjny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sym typeface="Wingdings" panose="05000000000000000000" pitchFamily="2" charset="2"/>
              </a:rPr>
              <a:t>: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pic>
        <p:nvPicPr>
          <p:cNvPr id="22" name="Graphic 21" descr="Arrow: Straight with solid fill">
            <a:extLst>
              <a:ext uri="{FF2B5EF4-FFF2-40B4-BE49-F238E27FC236}">
                <a16:creationId xmlns:a16="http://schemas.microsoft.com/office/drawing/2014/main" id="{4F3E4602-355A-A2AA-0966-96025F0226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484698" y="425841"/>
            <a:ext cx="453960" cy="453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61BB2B-B9D1-AB9E-C806-53673166F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585" y="356520"/>
            <a:ext cx="5810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3109F-BD54-AD73-A645-7378F082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D7C84-9296-B21C-9DEA-A0F2ABDB405B}"/>
              </a:ext>
            </a:extLst>
          </p:cNvPr>
          <p:cNvSpPr txBox="1"/>
          <p:nvPr/>
        </p:nvSpPr>
        <p:spPr>
          <a:xfrm>
            <a:off x="4185173" y="2644170"/>
            <a:ext cx="410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  <a:latin typeface="Ubuntu Light" panose="020B0304030602030204" pitchFamily="34" charset="0"/>
              </a:rPr>
              <a:t>partnerstwo projektowe i partycypacja</a:t>
            </a:r>
            <a:endParaRPr lang="en-GB" sz="3200" dirty="0">
              <a:solidFill>
                <a:schemeClr val="tx2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5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E6CAC9E-27B6-E4E4-93AF-80E11ACCDBAB}"/>
              </a:ext>
            </a:extLst>
          </p:cNvPr>
          <p:cNvSpPr txBox="1"/>
          <p:nvPr/>
        </p:nvSpPr>
        <p:spPr>
          <a:xfrm>
            <a:off x="2150889" y="1610791"/>
            <a:ext cx="92276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GB" sz="16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Blip>
                <a:blip r:embed="rId2"/>
              </a:buBlip>
              <a:defRPr/>
            </a:pP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Kluczowe podmioty 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zdolne wnieść wiedzę i doświadczenie niezbędne do realizacji proponowanego rozwiązania</a:t>
            </a:r>
            <a:r>
              <a:rPr lang="en-GB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defRPr/>
            </a:pPr>
            <a:endParaRPr lang="en-GB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Blip>
                <a:blip r:embed="rId2"/>
              </a:buBlip>
              <a:defRPr/>
            </a:pP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Wzajemne uzupełnianie się Partnerów</a:t>
            </a:r>
            <a:endParaRPr lang="en-GB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GB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Doświadczenie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odpowiednie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uzupełnienia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tego posiadanego przez 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Mieszanka</a:t>
            </a:r>
            <a:r>
              <a:rPr lang="pl-PL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odpowiednich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artnerów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podmioty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publiczne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środowiska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akademickie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agencje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sektorowe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społeczeństwo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obywatelskie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prywatny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lvl="0">
              <a:defRPr/>
            </a:pPr>
            <a:endParaRPr lang="en-GB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Blip>
                <a:blip r:embed="rId2"/>
              </a:buBlip>
              <a:defRPr/>
            </a:pP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Aktywna rola w realizacji projektu – brak „partnerów symbolicznych”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Odpowiedzialność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realizację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konkretnych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działań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rezultatów</a:t>
            </a:r>
            <a:endParaRPr lang="en-US" altLang="en-US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Dedykowany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budżet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współfinansowanie</a:t>
            </a:r>
            <a:endParaRPr lang="en-US" altLang="en-US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0" lvl="1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lang="en-GB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Blip>
                <a:blip r:embed="rId2"/>
              </a:buBlip>
              <a:defRPr/>
            </a:pP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Partnerzy na poziomie lokalnym 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(partnerzy z innych regionów lub państw członkowskich UE tylko jeśli ich znaczenie jest uzasadnione)</a:t>
            </a:r>
            <a:endParaRPr lang="en-GB" sz="1600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 : coins arrondis 1">
            <a:extLst>
              <a:ext uri="{FF2B5EF4-FFF2-40B4-BE49-F238E27FC236}">
                <a16:creationId xmlns:a16="http://schemas.microsoft.com/office/drawing/2014/main" id="{01370A54-138F-269F-5A00-9C9C4FFB2705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sz="20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Partnerstwo projektowe</a:t>
            </a:r>
          </a:p>
        </p:txBody>
      </p:sp>
    </p:spTree>
    <p:extLst>
      <p:ext uri="{BB962C8B-B14F-4D97-AF65-F5344CB8AC3E}">
        <p14:creationId xmlns:p14="http://schemas.microsoft.com/office/powerpoint/2010/main" val="76330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D19361-9CFE-EA4E-08B5-90B1A3DCCF2F}"/>
              </a:ext>
            </a:extLst>
          </p:cNvPr>
          <p:cNvSpPr txBox="1"/>
          <p:nvPr/>
        </p:nvSpPr>
        <p:spPr>
          <a:xfrm>
            <a:off x="477378" y="1807847"/>
            <a:ext cx="866854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Jasno pokaż, że Twoi Partnerzy są zarówno kompetentni, jak i niezbędni pod względem odpowiedniej wiedzy i doświadczenia potrzebnych do realizacji projektu.</a:t>
            </a: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Zadaj sobie pytania:</a:t>
            </a:r>
            <a:endParaRPr lang="pl-PL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 ktoś niezbędny nie został uwzględniony przy stole?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jaki sposób Partnerzy się uzupełniają?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 każdy Partner ma znaczącą rolę?</a:t>
            </a:r>
          </a:p>
          <a:p>
            <a:endParaRPr lang="pl-PL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Partnerstwa z więcej niż </a:t>
            </a:r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6 Partnerami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 mogą wymagać dodatkowych wysiłków i zasobów, aby zapewnić skuteczne zarządzanie.</a:t>
            </a:r>
          </a:p>
        </p:txBody>
      </p:sp>
      <p:sp>
        <p:nvSpPr>
          <p:cNvPr id="4" name="Rectangle : coins arrondis 1">
            <a:extLst>
              <a:ext uri="{FF2B5EF4-FFF2-40B4-BE49-F238E27FC236}">
                <a16:creationId xmlns:a16="http://schemas.microsoft.com/office/drawing/2014/main" id="{FBDD1B79-3C76-3FD3-F35C-1E8250C87E3B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3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1B4A-93A2-CDB7-D8D9-CCD9691B0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1">
            <a:extLst>
              <a:ext uri="{FF2B5EF4-FFF2-40B4-BE49-F238E27FC236}">
                <a16:creationId xmlns:a16="http://schemas.microsoft.com/office/drawing/2014/main" id="{BE87B54C-7594-D950-E02B-5997A985C371}"/>
              </a:ext>
            </a:extLst>
          </p:cNvPr>
          <p:cNvSpPr txBox="1"/>
          <p:nvPr/>
        </p:nvSpPr>
        <p:spPr>
          <a:xfrm>
            <a:off x="606668" y="1496773"/>
            <a:ext cx="9998640" cy="467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500" noProof="0" dirty="0">
              <a:solidFill>
                <a:schemeClr val="accent1"/>
              </a:solidFill>
              <a:latin typeface="Ubuntu" panose="020B0504030602030204" pitchFamily="34" charset="0"/>
            </a:endParaRPr>
          </a:p>
          <a:p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Udział i zaangażowanie szerokiego grona aktorów miejskich (interesariuszy) jest kluczowe dla sukcesu!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Płynna realizacja projektu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Maksymalizacja trwałości efektów projektu</a:t>
            </a:r>
          </a:p>
          <a:p>
            <a:endParaRPr lang="pl-PL" sz="1600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Grupy docelowe muszą być zidentyfikowane:</a:t>
            </a:r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 jest ostatecznym użytkownikiem/beneficjentem projektu?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 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być zgodne z celami projektu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Powinno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być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skwantyfikowane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i w wystarczającej skali, aby osiągnąć cele projektu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Zintegrowane z listą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wskaźników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(rezultaty i efekty)</a:t>
            </a:r>
          </a:p>
          <a:p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Istotni interesariusze muszą być zaangażowani:</a:t>
            </a:r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Społeczności lokalne, partnerzy społeczni, przedsiębiorstwa, NGO, eksperci, instytucje, organizacje, osoby indywidualne, grupy docelowe projektu, które mogą mieć wpływ lub być pod wpływem projektu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Niekoniecznie muszą mieć formalną rolę ani dedykowany budżet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Partycypacja powinna 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być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planowana w różnych fazach projektu</a:t>
            </a:r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endParaRPr lang="en-GB" sz="1500" noProof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7C0DF38-AA39-768D-C20F-E92665A98CC3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sz="20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Partycypacja &amp; grupy docelowe</a:t>
            </a:r>
          </a:p>
        </p:txBody>
      </p:sp>
    </p:spTree>
    <p:extLst>
      <p:ext uri="{BB962C8B-B14F-4D97-AF65-F5344CB8AC3E}">
        <p14:creationId xmlns:p14="http://schemas.microsoft.com/office/powerpoint/2010/main" val="385973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8EED-3F07-BC9B-80F3-7037590D5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A09A67-3523-42DE-440F-F59DA235BE9E}"/>
              </a:ext>
            </a:extLst>
          </p:cNvPr>
          <p:cNvSpPr txBox="1"/>
          <p:nvPr/>
        </p:nvSpPr>
        <p:spPr>
          <a:xfrm>
            <a:off x="508911" y="1371168"/>
            <a:ext cx="886100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Nie zaniedbuj identyfikacji i zaangażowania interesariuszy/grup docelowych już na etapie składania wniosku!</a:t>
            </a:r>
          </a:p>
          <a:p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Identyfikacja interesariuszy, zrozumienie ich wpływu na projekt EUI-IA oraz zrównoważenie ich potrzeb i oczekiwań jest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kluczowe dla sukcesu projektu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!</a:t>
            </a:r>
          </a:p>
          <a:p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Upewnij się, że Twoje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grupy docelowe i interesariusze są jasno zidentyfikowani</a:t>
            </a:r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Sprawdź, czy grupy docelowe są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odpowiednio uwzględnione w działaniach komunikacyjnych projektu</a:t>
            </a:r>
          </a:p>
          <a:p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Zaplanuj </a:t>
            </a: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strukturalne mechanizmy partycypacji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, aby zapewnić ich skuteczne zaangażowanie (wyraźnie odzwierciedlone w harmonogramie prac)</a:t>
            </a:r>
          </a:p>
          <a:p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</p:txBody>
      </p:sp>
      <p:sp>
        <p:nvSpPr>
          <p:cNvPr id="4" name="Rectangle : coins arrondis 1">
            <a:extLst>
              <a:ext uri="{FF2B5EF4-FFF2-40B4-BE49-F238E27FC236}">
                <a16:creationId xmlns:a16="http://schemas.microsoft.com/office/drawing/2014/main" id="{2035B050-34F8-A375-0CB3-87785FE81932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7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1D1132-4CF7-D594-725C-6B02992480AC}"/>
              </a:ext>
            </a:extLst>
          </p:cNvPr>
          <p:cNvSpPr txBox="1"/>
          <p:nvPr/>
        </p:nvSpPr>
        <p:spPr>
          <a:xfrm>
            <a:off x="1140105" y="4543989"/>
            <a:ext cx="8327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L" dirty="0"/>
              <a:t>https://www.miasta.pl/aktualnosci/informacja-od-departamentu-koordynacji-wdrazania-funduszy-mfipr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28CC3-CEDE-C021-060F-DD0528D9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77" y="1111169"/>
            <a:ext cx="9836552" cy="2855773"/>
          </a:xfrm>
          <a:prstGeom prst="rect">
            <a:avLst/>
          </a:prstGeom>
        </p:spPr>
      </p:pic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897F0781-45CA-523C-6C35-FC5A150C253A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Tryb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wyboru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426A0-01D4-F00E-4ABC-9D0C3B2152AF}"/>
              </a:ext>
            </a:extLst>
          </p:cNvPr>
          <p:cNvSpPr txBox="1"/>
          <p:nvPr/>
        </p:nvSpPr>
        <p:spPr>
          <a:xfrm>
            <a:off x="550227" y="2611224"/>
            <a:ext cx="905675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2"/>
                </a:solidFill>
                <a:latin typeface="Ubuntu Light" panose="020B0304030602030204" pitchFamily="34" charset="0"/>
              </a:rPr>
              <a:t>Czwarty</a:t>
            </a:r>
            <a:r>
              <a:rPr lang="en-GB" sz="3200" b="1" dirty="0">
                <a:solidFill>
                  <a:schemeClr val="accent2"/>
                </a:solidFill>
                <a:latin typeface="Ubuntu Light" panose="020B0304030602030204" pitchFamily="34" charset="0"/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  <a:latin typeface="Ubuntu Light" panose="020B0304030602030204" pitchFamily="34" charset="0"/>
              </a:rPr>
              <a:t>Nabór</a:t>
            </a:r>
            <a:r>
              <a:rPr lang="en-GB" sz="3200" b="1" dirty="0">
                <a:solidFill>
                  <a:schemeClr val="accent2"/>
                </a:solidFill>
                <a:latin typeface="Ubuntu Light" panose="020B0304030602030204" pitchFamily="34" charset="0"/>
              </a:rPr>
              <a:t> </a:t>
            </a:r>
            <a:br>
              <a:rPr lang="en-GB" sz="3200" b="1" dirty="0">
                <a:solidFill>
                  <a:schemeClr val="accent2"/>
                </a:solidFill>
                <a:latin typeface="Ubuntu Light" panose="020B0304030602030204" pitchFamily="34" charset="0"/>
              </a:rPr>
            </a:br>
            <a:r>
              <a:rPr lang="en-GB" sz="3200" b="1" dirty="0" err="1">
                <a:solidFill>
                  <a:schemeClr val="accent2"/>
                </a:solidFill>
                <a:latin typeface="Ubuntu Light" panose="020B0304030602030204" pitchFamily="34" charset="0"/>
              </a:rPr>
              <a:t>Wniosków</a:t>
            </a:r>
            <a:r>
              <a:rPr lang="en-GB" sz="3200" b="1" dirty="0">
                <a:solidFill>
                  <a:schemeClr val="accent2"/>
                </a:solidFill>
                <a:latin typeface="Ubuntu Light" panose="020B0304030602030204" pitchFamily="34" charset="0"/>
              </a:rPr>
              <a:t> o </a:t>
            </a:r>
            <a:r>
              <a:rPr lang="en-GB" sz="3200" b="1" dirty="0" err="1">
                <a:solidFill>
                  <a:schemeClr val="accent2"/>
                </a:solidFill>
                <a:latin typeface="Ubuntu Light" panose="020B0304030602030204" pitchFamily="34" charset="0"/>
              </a:rPr>
              <a:t>Dofinansowanie</a:t>
            </a:r>
            <a:endParaRPr lang="en-GB" sz="3200" b="1" dirty="0">
              <a:solidFill>
                <a:schemeClr val="accent2"/>
              </a:solidFill>
              <a:latin typeface="Ubuntu Light" panose="020B03040306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CAF96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15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kwietnia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Anna Krzyżanowska-Orlik,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Koordynator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Krajowego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Punktu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Kontaktowego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+mn-ea"/>
                <a:cs typeface="+mn-cs"/>
              </a:rPr>
              <a:t> EUI</a:t>
            </a:r>
          </a:p>
        </p:txBody>
      </p:sp>
    </p:spTree>
    <p:extLst>
      <p:ext uri="{BB962C8B-B14F-4D97-AF65-F5344CB8AC3E}">
        <p14:creationId xmlns:p14="http://schemas.microsoft.com/office/powerpoint/2010/main" val="184909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ACEA-0918-F430-EC72-B723477D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783AAB-8318-D0B3-6051-1DA68D2A271E}"/>
              </a:ext>
            </a:extLst>
          </p:cNvPr>
          <p:cNvSpPr txBox="1"/>
          <p:nvPr/>
        </p:nvSpPr>
        <p:spPr>
          <a:xfrm>
            <a:off x="4394200" y="2794777"/>
            <a:ext cx="372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  <a:latin typeface="Ubuntu Light" panose="020B0304030602030204" pitchFamily="34" charset="0"/>
              </a:rPr>
              <a:t>budżet i ramy finansowe</a:t>
            </a:r>
            <a:endParaRPr lang="en-GB" sz="3200" dirty="0">
              <a:solidFill>
                <a:schemeClr val="tx2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4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1">
            <a:extLst>
              <a:ext uri="{FF2B5EF4-FFF2-40B4-BE49-F238E27FC236}">
                <a16:creationId xmlns:a16="http://schemas.microsoft.com/office/drawing/2014/main" id="{180F14C1-649C-B412-B0DE-D205E29319FB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sz="24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Ramy finansowe</a:t>
            </a:r>
          </a:p>
        </p:txBody>
      </p:sp>
      <p:sp>
        <p:nvSpPr>
          <p:cNvPr id="4" name="ZoneTexte 21">
            <a:extLst>
              <a:ext uri="{FF2B5EF4-FFF2-40B4-BE49-F238E27FC236}">
                <a16:creationId xmlns:a16="http://schemas.microsoft.com/office/drawing/2014/main" id="{ECC0987A-C530-D801-AB98-49DA65BA1B61}"/>
              </a:ext>
            </a:extLst>
          </p:cNvPr>
          <p:cNvSpPr txBox="1"/>
          <p:nvPr/>
        </p:nvSpPr>
        <p:spPr>
          <a:xfrm>
            <a:off x="5185314" y="1534640"/>
            <a:ext cx="6828964" cy="515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Całkowita alokacja budżetu: około 60 mln EUR z EFRR</a:t>
            </a: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Maksymalny budżet na projekt: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 2 mln EUR z EFRR</a:t>
            </a: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Współfinansowanie EFRR: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 80%</a:t>
            </a: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Wsparcie inwestycji</a:t>
            </a:r>
            <a:endParaRPr lang="pl-PL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Zaliczki i uproszczone opcje kosztowe</a:t>
            </a:r>
            <a:endParaRPr lang="pl-PL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endParaRPr lang="pl-PL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rgbClr val="0C114D"/>
                </a:solidFill>
                <a:latin typeface="Ubuntu Light" panose="020B0304030602030204" pitchFamily="34" charset="0"/>
              </a:rPr>
              <a:t>Elastyczność w formach wkładu Partnerów projektu 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(wkład rzeczowy lub finansowy; indywidualna decyzja każdego Partnera)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04DD39-CFF7-0FAA-1FA8-C283B6D3B180}"/>
              </a:ext>
            </a:extLst>
          </p:cNvPr>
          <p:cNvGraphicFramePr/>
          <p:nvPr/>
        </p:nvGraphicFramePr>
        <p:xfrm>
          <a:off x="623392" y="2290640"/>
          <a:ext cx="3426339" cy="332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D450878-E3D8-C8B9-D9D0-0A3971A5C5B6}"/>
              </a:ext>
            </a:extLst>
          </p:cNvPr>
          <p:cNvSpPr/>
          <p:nvPr/>
        </p:nvSpPr>
        <p:spPr>
          <a:xfrm>
            <a:off x="349057" y="1534640"/>
            <a:ext cx="1512000" cy="1512000"/>
          </a:xfrm>
          <a:prstGeom prst="ellipse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kern="0" dirty="0">
                <a:solidFill>
                  <a:schemeClr val="accent2"/>
                </a:solidFill>
                <a:latin typeface="Ubuntu" panose="020B0504030602030204" pitchFamily="34" charset="0"/>
              </a:rPr>
              <a:t>20 % </a:t>
            </a:r>
            <a:r>
              <a:rPr lang="pl-PL" sz="1400" b="1" kern="0" dirty="0">
                <a:solidFill>
                  <a:schemeClr val="accent2"/>
                </a:solidFill>
                <a:latin typeface="Ubuntu" panose="020B0504030602030204" pitchFamily="34" charset="0"/>
              </a:rPr>
              <a:t>own contrib</a:t>
            </a:r>
            <a:r>
              <a:rPr lang="en-GB" sz="1400" b="1" kern="0" dirty="0">
                <a:solidFill>
                  <a:schemeClr val="accent2"/>
                </a:solidFill>
                <a:latin typeface="Ubuntu" panose="020B0504030602030204" pitchFamily="34" charset="0"/>
              </a:rPr>
              <a:t>u-</a:t>
            </a:r>
            <a:r>
              <a:rPr lang="pl-PL" sz="1400" b="1" kern="0" dirty="0">
                <a:solidFill>
                  <a:schemeClr val="accent2"/>
                </a:solidFill>
                <a:latin typeface="Ubuntu" panose="020B0504030602030204" pitchFamily="34" charset="0"/>
              </a:rPr>
              <a:t>tion</a:t>
            </a:r>
            <a:endParaRPr lang="en-GB" sz="1400" b="1" kern="0" dirty="0">
              <a:solidFill>
                <a:schemeClr val="accent2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4E57EC-6F1E-712A-24CE-FB64AE8FF52A}"/>
              </a:ext>
            </a:extLst>
          </p:cNvPr>
          <p:cNvSpPr/>
          <p:nvPr/>
        </p:nvSpPr>
        <p:spPr>
          <a:xfrm>
            <a:off x="2238153" y="4918905"/>
            <a:ext cx="1512000" cy="1512000"/>
          </a:xfrm>
          <a:prstGeom prst="ellipse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Ubuntu" panose="020B0504030602030204" pitchFamily="34" charset="0"/>
              </a:rPr>
              <a:t>80 % ERDF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15307-4641-1232-57CA-DD6603243087}"/>
              </a:ext>
            </a:extLst>
          </p:cNvPr>
          <p:cNvCxnSpPr>
            <a:cxnSpLocks/>
          </p:cNvCxnSpPr>
          <p:nvPr/>
        </p:nvCxnSpPr>
        <p:spPr>
          <a:xfrm>
            <a:off x="4617522" y="1988840"/>
            <a:ext cx="0" cy="4176464"/>
          </a:xfrm>
          <a:prstGeom prst="line">
            <a:avLst/>
          </a:prstGeom>
          <a:ln w="76200">
            <a:solidFill>
              <a:srgbClr val="0C1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9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1BAD8A-CC5E-7AF2-7003-9FA4987FA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73169"/>
              </p:ext>
            </p:extLst>
          </p:nvPr>
        </p:nvGraphicFramePr>
        <p:xfrm>
          <a:off x="966951" y="1481960"/>
          <a:ext cx="10436774" cy="5033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490">
                  <a:extLst>
                    <a:ext uri="{9D8B030D-6E8A-4147-A177-3AD203B41FA5}">
                      <a16:colId xmlns:a16="http://schemas.microsoft.com/office/drawing/2014/main" val="4223101674"/>
                    </a:ext>
                  </a:extLst>
                </a:gridCol>
                <a:gridCol w="2974428">
                  <a:extLst>
                    <a:ext uri="{9D8B030D-6E8A-4147-A177-3AD203B41FA5}">
                      <a16:colId xmlns:a16="http://schemas.microsoft.com/office/drawing/2014/main" val="3781339040"/>
                    </a:ext>
                  </a:extLst>
                </a:gridCol>
                <a:gridCol w="2974428">
                  <a:extLst>
                    <a:ext uri="{9D8B030D-6E8A-4147-A177-3AD203B41FA5}">
                      <a16:colId xmlns:a16="http://schemas.microsoft.com/office/drawing/2014/main" val="587082749"/>
                    </a:ext>
                  </a:extLst>
                </a:gridCol>
                <a:gridCol w="2974428">
                  <a:extLst>
                    <a:ext uri="{9D8B030D-6E8A-4147-A177-3AD203B41FA5}">
                      <a16:colId xmlns:a16="http://schemas.microsoft.com/office/drawing/2014/main" val="3183023883"/>
                    </a:ext>
                  </a:extLst>
                </a:gridCol>
              </a:tblGrid>
              <a:tr h="64831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Pierwsza płatność</a:t>
                      </a:r>
                      <a:endParaRPr lang="en-GB" sz="1600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Druga płatność</a:t>
                      </a:r>
                      <a:endParaRPr lang="en-GB" sz="1600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Trzecia płatność</a:t>
                      </a:r>
                      <a:endParaRPr lang="en-GB" sz="1600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653692"/>
                  </a:ext>
                </a:extLst>
              </a:tr>
              <a:tr h="205915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Kiedy?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W ciągu 80 dni od pomyślnego zakończenia Fazy Inicjacji</a:t>
                      </a:r>
                      <a:endParaRPr lang="en-GB" sz="1600" b="1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W trakcie realizacji projektu</a:t>
                      </a:r>
                    </a:p>
                    <a:p>
                      <a:pPr algn="ctr"/>
                      <a:endParaRPr lang="pl-PL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Po złożeniu i zatwierdzeniu Wniosku Finansowego nr 1 przez FLC (Kontrolera Pierwszego Stopnia)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Po zakończeniu realizacji projektu</a:t>
                      </a:r>
                    </a:p>
                    <a:p>
                      <a:pPr algn="ctr"/>
                      <a:endParaRPr lang="pl-PL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Po </a:t>
                      </a:r>
                      <a:r>
                        <a:rPr lang="pl-PL" sz="1600" kern="12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złożeniu i zatwierdzeniu końcowego Rocznego Raportu oraz po </a:t>
                      </a:r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złożeniu i zatwierdzeniu </a:t>
                      </a:r>
                      <a:r>
                        <a:rPr lang="pl-PL" sz="1600" kern="12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 Wniosku Finansowego nr 2 </a:t>
                      </a:r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przez FLC (Kontrolera Pierwszego Stopnia)</a:t>
                      </a:r>
                      <a:endParaRPr lang="en-GB" sz="1600" kern="12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335132"/>
                  </a:ext>
                </a:extLst>
              </a:tr>
              <a:tr h="59331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Rodzaj płatności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Zaliczka 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(płatność z góry)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Zaliczka 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(płatność z góry)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Zwrot poniesionych wydatków</a:t>
                      </a:r>
                      <a:endParaRPr lang="en-GB" sz="1600" b="1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767394"/>
                  </a:ext>
                </a:extLst>
              </a:tr>
              <a:tr h="4246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Ile?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50%</a:t>
                      </a:r>
                      <a:r>
                        <a:rPr lang="en-GB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 </a:t>
                      </a:r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grantu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30% </a:t>
                      </a:r>
                      <a:r>
                        <a:rPr lang="pl-PL" sz="1600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grantu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m</a:t>
                      </a:r>
                      <a:r>
                        <a:rPr lang="en-GB" sz="1600" kern="1200" dirty="0" err="1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ax</a:t>
                      </a:r>
                      <a:r>
                        <a:rPr lang="en-GB" sz="1600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. </a:t>
                      </a:r>
                      <a:r>
                        <a:rPr lang="en-GB" sz="1600" b="1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20% </a:t>
                      </a:r>
                      <a:r>
                        <a:rPr lang="pl-PL" sz="1600" kern="1200" dirty="0">
                          <a:solidFill>
                            <a:srgbClr val="0C114D"/>
                          </a:solidFill>
                          <a:effectLst/>
                          <a:latin typeface="Ubuntu Light" panose="020B0304030602030204" pitchFamily="34" charset="0"/>
                        </a:rPr>
                        <a:t>grantu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035834"/>
                  </a:ext>
                </a:extLst>
              </a:tr>
              <a:tr h="83762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Co zawiera?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+ kwota ryczałtowa za przygotowanie wniosku i Fazę Inicjacji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C114D"/>
                          </a:solidFill>
                          <a:latin typeface="Ubuntu Light" panose="020B0304030602030204" pitchFamily="34" charset="0"/>
                        </a:rPr>
                        <a:t>+ kwota ryczałtowa za Fazę Zamknięcia</a:t>
                      </a:r>
                      <a:endParaRPr lang="en-GB" sz="1600" dirty="0">
                        <a:solidFill>
                          <a:srgbClr val="0C114D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623277"/>
                  </a:ext>
                </a:extLst>
              </a:tr>
            </a:tbl>
          </a:graphicData>
        </a:graphic>
      </p:graphicFrame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8DFE5A8C-6E50-A69E-72F9-F5FB2F27007A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sz="2000" dirty="0">
                <a:solidFill>
                  <a:schemeClr val="bg1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EFRR – trzy transze płatności</a:t>
            </a:r>
          </a:p>
        </p:txBody>
      </p:sp>
    </p:spTree>
    <p:extLst>
      <p:ext uri="{BB962C8B-B14F-4D97-AF65-F5344CB8AC3E}">
        <p14:creationId xmlns:p14="http://schemas.microsoft.com/office/powerpoint/2010/main" val="49976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0DE77-851E-415A-21DA-D6CF370F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053EDB3-C169-AB59-E6A9-16C13B6FB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235726"/>
              </p:ext>
            </p:extLst>
          </p:nvPr>
        </p:nvGraphicFramePr>
        <p:xfrm>
          <a:off x="496847" y="1364377"/>
          <a:ext cx="11250504" cy="517366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00141">
                  <a:extLst>
                    <a:ext uri="{9D8B030D-6E8A-4147-A177-3AD203B41FA5}">
                      <a16:colId xmlns:a16="http://schemas.microsoft.com/office/drawing/2014/main" val="1084595810"/>
                    </a:ext>
                  </a:extLst>
                </a:gridCol>
                <a:gridCol w="2775473">
                  <a:extLst>
                    <a:ext uri="{9D8B030D-6E8A-4147-A177-3AD203B41FA5}">
                      <a16:colId xmlns:a16="http://schemas.microsoft.com/office/drawing/2014/main" val="2442747315"/>
                    </a:ext>
                  </a:extLst>
                </a:gridCol>
                <a:gridCol w="3130475">
                  <a:extLst>
                    <a:ext uri="{9D8B030D-6E8A-4147-A177-3AD203B41FA5}">
                      <a16:colId xmlns:a16="http://schemas.microsoft.com/office/drawing/2014/main" val="2870369495"/>
                    </a:ext>
                  </a:extLst>
                </a:gridCol>
                <a:gridCol w="3044415">
                  <a:extLst>
                    <a:ext uri="{9D8B030D-6E8A-4147-A177-3AD203B41FA5}">
                      <a16:colId xmlns:a16="http://schemas.microsoft.com/office/drawing/2014/main" val="979932691"/>
                    </a:ext>
                  </a:extLst>
                </a:gridCol>
              </a:tblGrid>
              <a:tr h="6188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</a:rPr>
                        <a:t>Kategoria kosztów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</a:rPr>
                        <a:t>Opcja 1</a:t>
                      </a:r>
                    </a:p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</a:rPr>
                        <a:t>model mieszany</a:t>
                      </a: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GB" sz="1200" dirty="0">
                        <a:solidFill>
                          <a:schemeClr val="accent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</a:rPr>
                        <a:t>Opcja 2</a:t>
                      </a:r>
                    </a:p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  <a:latin typeface="Ubuntu" panose="020B0504030602030204" pitchFamily="34" charset="0"/>
                        </a:rPr>
                        <a:t>model uproszczony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</a:rPr>
                        <a:t>Opcja 3</a:t>
                      </a:r>
                    </a:p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  <a:latin typeface="Ubuntu" panose="020B0504030602030204" pitchFamily="34" charset="0"/>
                        </a:rPr>
                        <a:t>oparta na kosztach bezpośrednich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267074555"/>
                  </a:ext>
                </a:extLst>
              </a:tr>
              <a:tr h="758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Staff Costs</a:t>
                      </a:r>
                      <a:endParaRPr lang="en-GB" sz="120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FF"/>
                          </a:highlight>
                        </a:rPr>
                        <a:t>Standardowa krajowa stawka godzinowa na pracownika (Eurostat)</a:t>
                      </a:r>
                      <a:b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FF"/>
                          </a:highlight>
                        </a:rPr>
                      </a:b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FF"/>
                          </a:highlight>
                        </a:rPr>
                        <a:t>(stawka × liczba godzin)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FF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FF"/>
                          </a:highlight>
                        </a:rPr>
                        <a:t>Standardowa krajowa stawka godzinowa na pracownika (Eurostat)</a:t>
                      </a:r>
                      <a:b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FF"/>
                          </a:highlight>
                        </a:rPr>
                      </a:b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FF"/>
                          </a:highlight>
                        </a:rPr>
                        <a:t>(stawka × liczba godzin)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FF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Stawka ryczałtowa 20% kosztów bezpośrednich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1785233203"/>
                  </a:ext>
                </a:extLst>
              </a:tr>
              <a:tr h="530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Office &amp; Administration</a:t>
                      </a:r>
                      <a:endParaRPr lang="en-GB" sz="120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Stawka ryczałtowa 15%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Uwzględnione w 40% stawce ryczałtowej od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Stawka ryczałtowa 15%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157587933"/>
                  </a:ext>
                </a:extLst>
              </a:tr>
              <a:tr h="530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Travel &amp; Accommodation</a:t>
                      </a:r>
                      <a:endParaRPr lang="en-GB" sz="120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Stawka ryczałtowa 5%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Uwzględnione w 40% stawce ryczałtowej od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Stawka ryczałtowa 5%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3021883658"/>
                  </a:ext>
                </a:extLst>
              </a:tr>
              <a:tr h="530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External Expertise &amp; Services</a:t>
                      </a:r>
                      <a:endParaRPr lang="en-GB" sz="120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FFFF00"/>
                          </a:highlight>
                        </a:rPr>
                        <a:t>Rzeczywiste koszty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FF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Uwzględnione w 40% stawce ryczałtowej od kosztów personelu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0" dirty="0">
                          <a:solidFill>
                            <a:srgbClr val="0C114D"/>
                          </a:solidFill>
                          <a:highlight>
                            <a:srgbClr val="FFFF00"/>
                          </a:highlight>
                        </a:rPr>
                        <a:t>Rzeczywiste koszty</a:t>
                      </a:r>
                      <a:endParaRPr lang="en-GB" sz="1200" b="0" dirty="0">
                        <a:solidFill>
                          <a:srgbClr val="0C114D"/>
                        </a:solidFill>
                        <a:highlight>
                          <a:srgbClr val="FF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4150004516"/>
                  </a:ext>
                </a:extLst>
              </a:tr>
              <a:tr h="530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Equipment</a:t>
                      </a:r>
                      <a:endParaRPr lang="en-GB" sz="120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C114D"/>
                          </a:solidFill>
                          <a:highlight>
                            <a:srgbClr val="FFFF00"/>
                          </a:highlight>
                        </a:rPr>
                        <a:t>Rzeczywiste koszty</a:t>
                      </a:r>
                      <a:endParaRPr lang="en-GB" sz="1200" dirty="0">
                        <a:solidFill>
                          <a:srgbClr val="0C114D"/>
                        </a:solidFill>
                        <a:highlight>
                          <a:srgbClr val="FF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Uwzględnione w 40% stawce ryczałtowej od kosztów personelu</a:t>
                      </a:r>
                      <a:endParaRPr lang="en-GB" sz="120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C114D"/>
                          </a:solidFill>
                          <a:highlight>
                            <a:srgbClr val="FFFF00"/>
                          </a:highlight>
                        </a:rPr>
                        <a:t>Rzeczywiste koszty</a:t>
                      </a:r>
                      <a:endParaRPr lang="en-GB" sz="1200" dirty="0">
                        <a:solidFill>
                          <a:srgbClr val="0C114D"/>
                        </a:solidFill>
                        <a:highlight>
                          <a:srgbClr val="FF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564404841"/>
                  </a:ext>
                </a:extLst>
              </a:tr>
              <a:tr h="5302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Infrastructure &amp; Construction Works</a:t>
                      </a:r>
                      <a:endParaRPr lang="en-GB" sz="120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C114D"/>
                          </a:solidFill>
                          <a:highlight>
                            <a:srgbClr val="FFFF00"/>
                          </a:highlight>
                        </a:rPr>
                        <a:t>Rzeczywiste koszty</a:t>
                      </a:r>
                      <a:endParaRPr lang="en-GB" sz="1200" dirty="0">
                        <a:solidFill>
                          <a:srgbClr val="0C114D"/>
                        </a:solidFill>
                        <a:highlight>
                          <a:srgbClr val="FF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C114D"/>
                          </a:solidFill>
                          <a:highlight>
                            <a:srgbClr val="00FF00"/>
                          </a:highlight>
                        </a:rPr>
                        <a:t>Uwzględnione w 40% stawce ryczałtowej od kosztów personelu</a:t>
                      </a:r>
                      <a:endParaRPr lang="en-GB" sz="1200" dirty="0">
                        <a:solidFill>
                          <a:srgbClr val="0C114D"/>
                        </a:solidFill>
                        <a:highlight>
                          <a:srgbClr val="00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C114D"/>
                          </a:solidFill>
                          <a:highlight>
                            <a:srgbClr val="FFFF00"/>
                          </a:highlight>
                        </a:rPr>
                        <a:t>Rzeczywiste koszty</a:t>
                      </a:r>
                      <a:endParaRPr lang="en-GB" sz="1200" dirty="0">
                        <a:solidFill>
                          <a:srgbClr val="0C114D"/>
                        </a:solidFill>
                        <a:highlight>
                          <a:srgbClr val="FFFF00"/>
                        </a:highlight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2383763543"/>
                  </a:ext>
                </a:extLst>
              </a:tr>
              <a:tr h="8051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 dirty="0">
                          <a:solidFill>
                            <a:schemeClr val="accent4"/>
                          </a:solidFill>
                        </a:rPr>
                        <a:t>Najlepsza opcja dla</a:t>
                      </a:r>
                      <a:endParaRPr lang="en-GB" sz="1200" dirty="0">
                        <a:solidFill>
                          <a:schemeClr val="accent4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Partnerzy Projektowi z dużymi inwestycjami i/lub kontraktami zewnętrznymi o wysokiej wartości.</a:t>
                      </a:r>
                      <a:endParaRPr lang="en-GB" sz="12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Partnerzy Projektowi realizujący działania pracochłonne, głównie przez własny personel</a:t>
                      </a:r>
                      <a:endParaRPr lang="en-GB" sz="12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82" marR="58882" marT="29441" marB="2944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Partnerzy projektowi z mieszaną działalnością</a:t>
                      </a:r>
                      <a:br>
                        <a:rPr lang="pl-PL" sz="12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Ograniczenia: co najmniej jeden pracownik na liście płac + nieprzekraczanie progów wartościowych dla zamówień publicznych</a:t>
                      </a:r>
                      <a:endParaRPr lang="en-GB" sz="12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82" marR="58882" marT="29441" marB="29441" anchor="ctr"/>
                </a:tc>
                <a:extLst>
                  <a:ext uri="{0D108BD9-81ED-4DB2-BD59-A6C34878D82A}">
                    <a16:rowId xmlns:a16="http://schemas.microsoft.com/office/drawing/2014/main" val="2549346018"/>
                  </a:ext>
                </a:extLst>
              </a:tr>
            </a:tbl>
          </a:graphicData>
        </a:graphic>
      </p:graphicFrame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A1F3258-A948-474E-DE0F-7C424A498A14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dirty="0">
                <a:latin typeface="Ubuntu Light" panose="020B0304030602030204" pitchFamily="34" charset="0"/>
              </a:rPr>
              <a:t>Opcje kosztów</a:t>
            </a:r>
            <a:endParaRPr lang="pl-PL" b="1" dirty="0">
              <a:solidFill>
                <a:schemeClr val="bg1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9DC78F-E7BA-1CEA-DB48-EB8562435B8B}"/>
              </a:ext>
            </a:extLst>
          </p:cNvPr>
          <p:cNvSpPr/>
          <p:nvPr/>
        </p:nvSpPr>
        <p:spPr>
          <a:xfrm>
            <a:off x="444649" y="5550946"/>
            <a:ext cx="11334975" cy="108108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38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26B6F-3892-C924-78D4-0DF2F1C2C7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654" y="1773882"/>
            <a:ext cx="11558195" cy="4162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Podaj jasne i konkretne opisy planowanych kosztów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Upewnij się, że koszty są bezpośrednio powiązane z Planem Pracy (odniesienia do działań)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Planowane koszty muszą być uzasadnione, rozsądne i proporcjonalne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Budżet powinien być zgodny z ambicjami projektu, jego działaniami, harmonogramem oraz udziałem poszczególnych partnerów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Bądź realistyczny przy planowaniu budżetu – sprawdź rzeczywiste koszty i wartość rynkową!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Nie uwzględniaj kosztów już pokrytych przez EUI-IA: audytorów, ekspertów IA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Zawsze zastanawiaj się, czy budżet projektu zapewnia dobrą wartość za pieniądze</a:t>
            </a:r>
          </a:p>
          <a:p>
            <a:pPr algn="just">
              <a:lnSpc>
                <a:spcPct val="200000"/>
              </a:lnSpc>
              <a:defRPr/>
            </a:pP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</a:rPr>
              <a:t>Bądź konkretny w kwestii kosztów inwestycyjnych!</a:t>
            </a:r>
            <a:endParaRPr lang="en-GB" sz="1400" b="1" dirty="0">
              <a:latin typeface="Ubuntu Light" panose="020B0304030602030204" pitchFamily="34" charset="0"/>
            </a:endParaRPr>
          </a:p>
        </p:txBody>
      </p:sp>
      <p:sp>
        <p:nvSpPr>
          <p:cNvPr id="4" name="Rectangle : coins arrondis 1">
            <a:extLst>
              <a:ext uri="{FF2B5EF4-FFF2-40B4-BE49-F238E27FC236}">
                <a16:creationId xmlns:a16="http://schemas.microsoft.com/office/drawing/2014/main" id="{ED7F0E73-10ED-9B8A-5EF0-426BC29AB439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914A0B7-568B-1FAC-C03A-F98B27AE2CEB}"/>
              </a:ext>
            </a:extLst>
          </p:cNvPr>
          <p:cNvSpPr/>
          <p:nvPr/>
        </p:nvSpPr>
        <p:spPr>
          <a:xfrm>
            <a:off x="9306673" y="2042100"/>
            <a:ext cx="2700270" cy="1144804"/>
          </a:xfrm>
          <a:prstGeom prst="wedgeRoundRectCallout">
            <a:avLst>
              <a:gd name="adj1" fmla="val -69416"/>
              <a:gd name="adj2" fmla="val 40132"/>
              <a:gd name="adj3" fmla="val 16667"/>
            </a:avLst>
          </a:prstGeom>
          <a:solidFill>
            <a:schemeClr val="bg1"/>
          </a:solidFill>
          <a:ln w="28575">
            <a:solidFill>
              <a:srgbClr val="1CA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Łączna kwota inwestycji musi być rozbita w polu tekstowym „Fiszki Inwestycyjnej” poniżej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490836-1B4A-BB67-3ECB-7A50CD317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3186904"/>
            <a:ext cx="8458635" cy="25591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E398A8-3515-6B01-21C6-5149FFE5F849}"/>
              </a:ext>
            </a:extLst>
          </p:cNvPr>
          <p:cNvSpPr/>
          <p:nvPr/>
        </p:nvSpPr>
        <p:spPr>
          <a:xfrm>
            <a:off x="7883333" y="3095090"/>
            <a:ext cx="1139477" cy="6678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 : coins arrondis 1">
            <a:extLst>
              <a:ext uri="{FF2B5EF4-FFF2-40B4-BE49-F238E27FC236}">
                <a16:creationId xmlns:a16="http://schemas.microsoft.com/office/drawing/2014/main" id="{3CFA0E06-9235-9920-DAEE-44951D48FBA0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8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75615-C261-8550-2CE0-40200B163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3F747-7523-6D9C-AE67-368B23FC0994}"/>
              </a:ext>
            </a:extLst>
          </p:cNvPr>
          <p:cNvSpPr txBox="1"/>
          <p:nvPr/>
        </p:nvSpPr>
        <p:spPr>
          <a:xfrm>
            <a:off x="4201264" y="2397948"/>
            <a:ext cx="4102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  <a:latin typeface="Ubuntu Light" panose="020B0304030602030204" pitchFamily="34" charset="0"/>
              </a:rPr>
              <a:t>od problemu do rozwiązania – koncepcyjna warstwa projektu</a:t>
            </a:r>
            <a:endParaRPr lang="en-GB" sz="3200" dirty="0">
              <a:solidFill>
                <a:schemeClr val="tx2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1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7731B-6C54-560C-0536-FA2FA965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C53203-5BD0-BA1D-C600-18DC9D41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050" b="31100"/>
          <a:stretch>
            <a:fillRect/>
          </a:stretch>
        </p:blipFill>
        <p:spPr>
          <a:xfrm>
            <a:off x="598487" y="1040091"/>
            <a:ext cx="10753454" cy="2953772"/>
          </a:xfrm>
          <a:prstGeom prst="rect">
            <a:avLst/>
          </a:prstGeom>
        </p:spPr>
      </p:pic>
      <p:sp>
        <p:nvSpPr>
          <p:cNvPr id="3" name="Rectangle : coins arrondis 1">
            <a:extLst>
              <a:ext uri="{FF2B5EF4-FFF2-40B4-BE49-F238E27FC236}">
                <a16:creationId xmlns:a16="http://schemas.microsoft.com/office/drawing/2014/main" id="{9D38CDAD-1681-49E4-4A14-A2ADA0294C4E}"/>
              </a:ext>
            </a:extLst>
          </p:cNvPr>
          <p:cNvSpPr/>
          <p:nvPr/>
        </p:nvSpPr>
        <p:spPr>
          <a:xfrm>
            <a:off x="6322535" y="220275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sz="20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GB" sz="20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problem</a:t>
            </a:r>
            <a:r>
              <a:rPr lang="pl-PL" sz="20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do rozwiązania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1CB28-E11F-736A-C467-81C39D02F8FF}"/>
              </a:ext>
            </a:extLst>
          </p:cNvPr>
          <p:cNvSpPr txBox="1"/>
          <p:nvPr/>
        </p:nvSpPr>
        <p:spPr>
          <a:xfrm>
            <a:off x="598487" y="4212807"/>
            <a:ext cx="10856939" cy="252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Główne wyzwanie, </a:t>
            </a: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które ma zostać rozwiązane przez projekt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2175">
              <a:lnSpc>
                <a:spcPct val="150000"/>
              </a:lnSpc>
            </a:pPr>
            <a:r>
              <a:rPr lang="pl-PL" b="1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Obecny sposób działania </a:t>
            </a: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mieście i </a:t>
            </a:r>
            <a:r>
              <a:rPr lang="pl-PL" b="1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uzasadnienie potrzeby zmiany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5463">
              <a:lnSpc>
                <a:spcPct val="150000"/>
              </a:lnSpc>
            </a:pPr>
            <a:r>
              <a:rPr lang="pl-PL" b="1" dirty="0">
                <a:solidFill>
                  <a:schemeClr val="accent4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Proponowane innowacyjne rozwiązanie </a:t>
            </a: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odpowiedzi na zidentyfikowane wyzwanie i braki w obecnym podejściu 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2038" lvl="2">
              <a:lnSpc>
                <a:spcPct val="150000"/>
              </a:lnSpc>
            </a:pPr>
            <a:r>
              <a:rPr lang="pl-PL" b="1" dirty="0">
                <a:solidFill>
                  <a:schemeClr val="accent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Oczekiwana zmiana </a:t>
            </a: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lokalnej sytuacji</a:t>
            </a:r>
          </a:p>
          <a:p>
            <a:pPr marL="3602038" lvl="2"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+ Źródła inspiracji</a:t>
            </a:r>
            <a:endParaRPr lang="en-GB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225FF74-297B-000A-7C6E-6A0116DF24B5}"/>
              </a:ext>
            </a:extLst>
          </p:cNvPr>
          <p:cNvCxnSpPr>
            <a:cxnSpLocks/>
          </p:cNvCxnSpPr>
          <p:nvPr/>
        </p:nvCxnSpPr>
        <p:spPr>
          <a:xfrm>
            <a:off x="736574" y="4760135"/>
            <a:ext cx="775320" cy="158986"/>
          </a:xfrm>
          <a:prstGeom prst="bentConnector3">
            <a:avLst>
              <a:gd name="adj1" fmla="val 453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4A944B2-83AA-0500-4A15-3209FFD9B66C}"/>
              </a:ext>
            </a:extLst>
          </p:cNvPr>
          <p:cNvCxnSpPr>
            <a:cxnSpLocks/>
          </p:cNvCxnSpPr>
          <p:nvPr/>
        </p:nvCxnSpPr>
        <p:spPr>
          <a:xfrm>
            <a:off x="1624955" y="5110136"/>
            <a:ext cx="775320" cy="158986"/>
          </a:xfrm>
          <a:prstGeom prst="bentConnector3">
            <a:avLst>
              <a:gd name="adj1" fmla="val 453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11FF8FD8-3043-BCE4-AC05-19B690F7F2A3}"/>
              </a:ext>
            </a:extLst>
          </p:cNvPr>
          <p:cNvCxnSpPr>
            <a:cxnSpLocks/>
          </p:cNvCxnSpPr>
          <p:nvPr/>
        </p:nvCxnSpPr>
        <p:spPr>
          <a:xfrm>
            <a:off x="3437338" y="5986977"/>
            <a:ext cx="775320" cy="158986"/>
          </a:xfrm>
          <a:prstGeom prst="bentConnector3">
            <a:avLst>
              <a:gd name="adj1" fmla="val 453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2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CA34D-7CD1-7DF8-516F-D9A76647A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12D1EB-1E46-DAE8-60F0-1C24C0D07709}"/>
              </a:ext>
            </a:extLst>
          </p:cNvPr>
          <p:cNvSpPr txBox="1"/>
          <p:nvPr/>
        </p:nvSpPr>
        <p:spPr>
          <a:xfrm>
            <a:off x="191277" y="2195696"/>
            <a:ext cx="5904723" cy="4506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pl-PL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jest główne wyzwanie, które ma zostać rozwiązane przez Twój projekt?</a:t>
            </a:r>
            <a:endParaRPr lang="en-GB" dirty="0">
              <a:solidFill>
                <a:schemeClr val="accent3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dobrze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opracowany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Wyjaśnij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dlaczego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to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problemu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Podkreśl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wymiary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Społeczny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kogo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problem?)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Ekonomiczny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zasoby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nierówności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Środowiskowy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zanieczyszczenie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klimat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?)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Określ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skalę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geograficzną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osiedle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dzielnica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Poprzyj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dowodami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danymi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raporty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ankietowe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pokazujące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skalę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problemu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09077-A1F7-C6FC-064F-592A0B9A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785" y="-183831"/>
            <a:ext cx="2551665" cy="2297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AA3A1-DC3D-09A5-CB3A-0F184F8209D7}"/>
              </a:ext>
            </a:extLst>
          </p:cNvPr>
          <p:cNvSpPr txBox="1"/>
          <p:nvPr/>
        </p:nvSpPr>
        <p:spPr>
          <a:xfrm>
            <a:off x="6519274" y="2195696"/>
            <a:ext cx="5269955" cy="390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 jest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obecny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Twoim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mieście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zakresie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rozwiązywania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tego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wyzwania</a:t>
            </a:r>
            <a:r>
              <a:rPr lang="en-US" altLang="en-US" dirty="0">
                <a:solidFill>
                  <a:schemeClr val="accent3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Opisz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Twoje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obecnie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radzi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sobie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tym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wyzwaniem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Wyjaśnij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dlaczego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potrzebna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podejścia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nieefektywności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obecnym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systemie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można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poprawić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Wskaż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zamierzasz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zmienić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ulepszyć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praktyki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narzędzia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partnerstwa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mechanizmy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koordynacji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Pokaż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dlaczego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innowacja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konieczna</a:t>
            </a:r>
            <a:endParaRPr lang="en-GB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75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536B-9C09-F338-A8C5-85B7CE4E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ADF5FB-AE54-2517-045F-D8D49A5206A7}"/>
              </a:ext>
            </a:extLst>
          </p:cNvPr>
          <p:cNvSpPr txBox="1"/>
          <p:nvPr/>
        </p:nvSpPr>
        <p:spPr>
          <a:xfrm>
            <a:off x="191277" y="2673112"/>
            <a:ext cx="5904723" cy="366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4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Jakie jest proponowane innowacyjne rozwiązanie?</a:t>
            </a:r>
            <a:endParaRPr lang="en-GB" dirty="0">
              <a:solidFill>
                <a:schemeClr val="accent4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en-GB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Opisz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jasno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konkretnie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dokładnie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zostanie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wdrożone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będzie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działać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praktyce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Podkreśl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czyni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innowacyjnym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poziomie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lokalnym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obecnej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praktyki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niedoskonałości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eliminuje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Skoncentruj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aspektach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operacyjnych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usługi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polityki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ulegną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zmianie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aspekty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partnerstwa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współpracy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jeśli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Zadbaj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wykonalność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rozwiązania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33239-221E-8BF9-F08A-E617DBAD079D}"/>
              </a:ext>
            </a:extLst>
          </p:cNvPr>
          <p:cNvSpPr txBox="1"/>
          <p:nvPr/>
        </p:nvSpPr>
        <p:spPr>
          <a:xfrm>
            <a:off x="6312024" y="1348157"/>
            <a:ext cx="5688699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accent4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Skąd pochodzi inspiracja dla Twojego projektu?</a:t>
            </a:r>
            <a:endParaRPr lang="en-GB" sz="1600" dirty="0">
              <a:solidFill>
                <a:schemeClr val="accent4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en-GB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 –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skąd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pochodzi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pomysł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UE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akademickie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oparte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dowodach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testowanych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podejść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projektów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pilotażowych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sprawdzone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innych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UE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państw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członkowskich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Wyjaśnij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dlaczego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to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istotne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Twoim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kontekście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można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dostosować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Twojego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miasta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sprawia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odpowiednie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lokalnych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wyzwań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ulepsza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rozwija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istniejące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praktyki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Podkreśl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wiarygodność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podstawy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dowodowe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przywołaj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udanych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wdrożeń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pokaż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solidne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jedynie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koncepcją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teoretyczną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en-GB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854E34-AD23-FECF-025E-E8A6925E3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1" y="139301"/>
            <a:ext cx="2755251" cy="23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7BEC-55CF-4D2B-AF52-EB3A7D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5595F-EDD8-667C-2C04-0784BC056BF0}"/>
              </a:ext>
            </a:extLst>
          </p:cNvPr>
          <p:cNvSpPr txBox="1"/>
          <p:nvPr/>
        </p:nvSpPr>
        <p:spPr>
          <a:xfrm>
            <a:off x="1515616" y="1067537"/>
            <a:ext cx="8399186" cy="38940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36575" lvl="0" indent="-5365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lang="pl-PL" sz="2400" dirty="0">
                <a:solidFill>
                  <a:srgbClr val="0C114D"/>
                </a:solidFill>
                <a:latin typeface="Ubuntu Light" panose="020B0304030602030204" pitchFamily="34" charset="0"/>
              </a:rPr>
              <a:t>innowacyjność &amp; kluczowe cechy projektów finansowanych przez EUI-IA</a:t>
            </a:r>
            <a:endParaRPr lang="en-GB" sz="2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lang="pl-PL" sz="2400" dirty="0">
                <a:solidFill>
                  <a:srgbClr val="0C114D"/>
                </a:solidFill>
                <a:latin typeface="Ubuntu Light" panose="020B0304030602030204" pitchFamily="34" charset="0"/>
              </a:rPr>
              <a:t>z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</a:rPr>
              <a:t>akres tematyczny konkursu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lang="pl-PL" sz="2400" dirty="0">
                <a:solidFill>
                  <a:srgbClr val="0C114D"/>
                </a:solidFill>
                <a:latin typeface="Ubuntu Light" panose="020B0304030602030204" pitchFamily="34" charset="0"/>
              </a:rPr>
              <a:t>podmioty uprawnione do składania wniosku</a:t>
            </a:r>
            <a:endParaRPr lang="en-GB" sz="2400" dirty="0">
              <a:solidFill>
                <a:schemeClr val="accent2"/>
              </a:solidFill>
              <a:latin typeface="Ubuntu Light" panose="020B0304030602030204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lang="pl-PL" sz="2400" dirty="0">
                <a:solidFill>
                  <a:srgbClr val="0C114D"/>
                </a:solidFill>
                <a:latin typeface="Ubuntu Light" panose="020B0304030602030204" pitchFamily="34" charset="0"/>
              </a:rPr>
              <a:t>Partnerstwo Projektowe</a:t>
            </a: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lang="pl-PL" sz="2400" dirty="0">
                <a:solidFill>
                  <a:srgbClr val="0C114D"/>
                </a:solidFill>
                <a:latin typeface="Ubuntu Light" panose="020B0304030602030204" pitchFamily="34" charset="0"/>
              </a:rPr>
              <a:t>budżet projektu</a:t>
            </a: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lang="pl-PL" sz="2400" dirty="0">
                <a:solidFill>
                  <a:srgbClr val="0C114D"/>
                </a:solidFill>
                <a:latin typeface="Ubuntu Light" panose="020B0304030602030204" pitchFamily="34" charset="0"/>
              </a:rPr>
              <a:t>kilka słów o wniosku aplikacyjnym</a:t>
            </a:r>
            <a:endParaRPr lang="en-GB" sz="2400" dirty="0">
              <a:solidFill>
                <a:schemeClr val="tx2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99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C191E-8B1D-09B1-FC19-E0B7BB373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8DDED-97A1-39D1-5D81-C76F2F6CA638}"/>
              </a:ext>
            </a:extLst>
          </p:cNvPr>
          <p:cNvSpPr txBox="1"/>
          <p:nvPr/>
        </p:nvSpPr>
        <p:spPr>
          <a:xfrm>
            <a:off x="3410759" y="1585437"/>
            <a:ext cx="7909231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 rezultat chcesz osiągnąć poprzez wdrożenie innowacyjnego rozwiązania?</a:t>
            </a:r>
            <a:endParaRPr lang="en-GB" dirty="0">
              <a:solidFill>
                <a:schemeClr val="accent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accent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Pokaż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odpowiada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zidentyfikowane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wyzwanie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bezpośrednie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ulepszenia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korzyści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odniesieniu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problemu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miejskiego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krótko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długoterminowe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Podkreśl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trwały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wkład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pozostanie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zakończeniu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będzie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przynosić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korzyści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miastu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jego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mieszkańcom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Wyjaśnij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potencjał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trwałej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wewnętrzne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polityki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mogą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zostać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przekształcone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narzędzia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sposoby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pracy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mogą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stać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standardem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Podkreśl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mierzalne</a:t>
            </a:r>
            <a:r>
              <a:rPr lang="en-US" altLang="en-US" sz="13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b="1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rezultaty</a:t>
            </a:r>
            <a:endParaRPr lang="en-US" altLang="en-US" sz="1300" b="1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wskaźniki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ilościowe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jakościowe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służące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monitorowania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sukcesu</a:t>
            </a:r>
            <a:r>
              <a:rPr lang="en-US" altLang="en-US" sz="1300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</a:t>
            </a:r>
            <a:endParaRPr lang="en-US" altLang="en-US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GB" sz="13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E25A8-4BF7-562F-5A2D-F5EFBD4DD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61344" cy="21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34D73-F9AE-E003-B74E-85E22C97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07B7EB-E7DE-3A39-8E33-C94FB092EE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712" y="2138756"/>
            <a:ext cx="10515599" cy="46062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chemeClr val="tx2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🚩 </a:t>
            </a:r>
            <a:r>
              <a:rPr lang="en-GB" sz="1400" b="1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Zbyt</a:t>
            </a:r>
            <a:r>
              <a:rPr lang="en-GB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wiele</a:t>
            </a:r>
            <a:r>
              <a:rPr lang="en-GB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</a:t>
            </a: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ń na raz</a:t>
            </a:r>
            <a:endParaRPr lang="en-GB" sz="1400" b="1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 skupienia na określonym problemie osłabia wiarygodność wniosku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🚩 </a:t>
            </a: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Nejasny lub zbyt ogólny opis problemu</a:t>
            </a:r>
            <a:endParaRPr lang="en-GB" sz="1400" b="1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 wykazania związku Twojego wyzwania z tematem konkursu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Wyzwanie nie jest jasno określone ani geograficznie zdefiniowane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🚩 </a:t>
            </a: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 kompleksowego spojrzenia na problem</a:t>
            </a:r>
            <a:endParaRPr lang="en-GB" sz="1400" b="1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 Nie </a:t>
            </a:r>
            <a:r>
              <a:rPr lang="en-GB" sz="14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zostały</a:t>
            </a: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przedstawione</a:t>
            </a: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różne</a:t>
            </a: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aspekty</a:t>
            </a: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(społeczne, środowiskowe, ekonomiczne...)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🚩 </a:t>
            </a: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Niewystarczające lub źle dobrane dane</a:t>
            </a:r>
            <a:endParaRPr lang="en-GB" sz="1400" b="1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Brak szczegółowych danych lub dowodów na odpowiednim lokalnym poziomie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Dane na poziomie krajowym</a:t>
            </a:r>
            <a:r>
              <a:rPr lang="pl-PL" sz="140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/UE,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 </a:t>
            </a:r>
            <a:r>
              <a:rPr lang="pl-PL" sz="140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odniesienia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miasta/dzielnicy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🚩 </a:t>
            </a:r>
            <a:r>
              <a:rPr lang="pl-PL" sz="1400" b="1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Słaba logika między problemem a rozwiązaniem</a:t>
            </a:r>
            <a:endParaRPr lang="en-GB" sz="1400" b="1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→ </a:t>
            </a:r>
            <a:r>
              <a:rPr lang="pl-PL" sz="14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Należy się upewnić, że zidentyfikowane wyzwanie i proponowane rozwiązanie są logicznie i jasno powiązane</a:t>
            </a:r>
            <a:endParaRPr lang="en-GB" sz="14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400" dirty="0">
              <a:solidFill>
                <a:schemeClr val="tx2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43BEA4-4C48-052B-EAC7-7DDADE3DA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712" y="1323696"/>
            <a:ext cx="10515600" cy="55721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pl-PL" sz="2000" dirty="0">
                <a:solidFill>
                  <a:schemeClr val="accent4"/>
                </a:solidFill>
                <a:latin typeface="Ubuntu Light" panose="020B0304030602030204" pitchFamily="34" charset="0"/>
                <a:ea typeface="Tahoma"/>
                <a:cs typeface="Tahoma"/>
              </a:rPr>
              <a:t>Typowe słabości zaobserwowane w poprzednich naborach</a:t>
            </a:r>
            <a:endParaRPr lang="en-GB" sz="2000" dirty="0">
              <a:solidFill>
                <a:schemeClr val="accent4"/>
              </a:solidFill>
              <a:latin typeface="Ubuntu Light" panose="020B0304030602030204" pitchFamily="34" charset="0"/>
              <a:ea typeface="Tahoma"/>
              <a:cs typeface="Tahoma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0E2D22-BED5-E531-F2AE-0679AB975163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38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ADD3-9E68-54E0-A674-9E79AA77F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5886F9-6A2C-787E-D758-7A257BBEE8E1}"/>
              </a:ext>
            </a:extLst>
          </p:cNvPr>
          <p:cNvSpPr txBox="1"/>
          <p:nvPr/>
        </p:nvSpPr>
        <p:spPr>
          <a:xfrm>
            <a:off x="4415221" y="3264280"/>
            <a:ext cx="372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  <a:latin typeface="Ubuntu" panose="020B0504030602030204" pitchFamily="34" charset="0"/>
              </a:rPr>
              <a:t>Plan Pracy</a:t>
            </a:r>
            <a:endParaRPr lang="en-GB" sz="32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9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EB10-BBC9-22CA-B3AD-5529D3B2E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38" y="0"/>
            <a:ext cx="9699593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7F77FA-2C8B-4A71-212B-1FB6DA770110}"/>
              </a:ext>
            </a:extLst>
          </p:cNvPr>
          <p:cNvSpPr/>
          <p:nvPr/>
        </p:nvSpPr>
        <p:spPr>
          <a:xfrm>
            <a:off x="4848225" y="2447925"/>
            <a:ext cx="2486025" cy="1914525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B40F7-7E2C-264B-7D14-299B4439DA24}"/>
              </a:ext>
            </a:extLst>
          </p:cNvPr>
          <p:cNvSpPr txBox="1"/>
          <p:nvPr/>
        </p:nvSpPr>
        <p:spPr>
          <a:xfrm>
            <a:off x="5372099" y="1875589"/>
            <a:ext cx="143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6742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JAK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6742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D7F48-48D0-06C1-A179-0BDACABBE3B9}"/>
              </a:ext>
            </a:extLst>
          </p:cNvPr>
          <p:cNvSpPr txBox="1"/>
          <p:nvPr/>
        </p:nvSpPr>
        <p:spPr>
          <a:xfrm>
            <a:off x="2117944" y="5103710"/>
            <a:ext cx="7946579" cy="1281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Plan Pracy pwinien dawać jasną, operacyjną odpowiedź na pytania </a:t>
            </a:r>
            <a:r>
              <a:rPr lang="en-GB" dirty="0">
                <a:solidFill>
                  <a:srgbClr val="0C114D"/>
                </a:solidFill>
                <a:latin typeface="Ubuntu Light" panose="020B0304030602030204" pitchFamily="34" charset="0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F67428"/>
                </a:solidFill>
                <a:latin typeface="Ubuntu Light" panose="020B0304030602030204" pitchFamily="34" charset="0"/>
              </a:rPr>
              <a:t>JAK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 osiągnąć </a:t>
            </a:r>
            <a:r>
              <a:rPr lang="pl-PL" b="1" dirty="0">
                <a:solidFill>
                  <a:srgbClr val="F67428"/>
                </a:solidFill>
                <a:latin typeface="Ubuntu Light" panose="020B0304030602030204" pitchFamily="34" charset="0"/>
              </a:rPr>
              <a:t>pożądaną zmianę 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w lokalnym kontekście?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F67428"/>
                </a:solidFill>
                <a:latin typeface="Ubuntu Light" panose="020B0304030602030204" pitchFamily="34" charset="0"/>
              </a:rPr>
              <a:t>JAK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 proponowane rozwiązanie zostanie </a:t>
            </a:r>
            <a:r>
              <a:rPr lang="pl-PL" b="1" dirty="0">
                <a:solidFill>
                  <a:srgbClr val="F67428"/>
                </a:solidFill>
                <a:latin typeface="Ubuntu Light" panose="020B0304030602030204" pitchFamily="34" charset="0"/>
              </a:rPr>
              <a:t>wdrożone w sposób konkretny</a:t>
            </a:r>
            <a:r>
              <a:rPr lang="pl-PL" dirty="0">
                <a:solidFill>
                  <a:srgbClr val="0C114D"/>
                </a:solidFill>
                <a:latin typeface="Ubuntu Light" panose="020B0304030602030204" pitchFamily="34" charset="0"/>
              </a:rPr>
              <a:t>?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DC3C1B8-64B4-FE1A-372E-034A7E4DF3E9}"/>
              </a:ext>
            </a:extLst>
          </p:cNvPr>
          <p:cNvSpPr/>
          <p:nvPr/>
        </p:nvSpPr>
        <p:spPr>
          <a:xfrm>
            <a:off x="6312024" y="476672"/>
            <a:ext cx="6238634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pl-PL" sz="20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 jest Plan Pracy?</a:t>
            </a:r>
          </a:p>
        </p:txBody>
      </p:sp>
    </p:spTree>
    <p:extLst>
      <p:ext uri="{BB962C8B-B14F-4D97-AF65-F5344CB8AC3E}">
        <p14:creationId xmlns:p14="http://schemas.microsoft.com/office/powerpoint/2010/main" val="38179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1E28C-6DCD-0C7C-4FC0-3E035FCC5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0B2391-544F-B1B4-8E6F-B404580B4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79" y="89732"/>
            <a:ext cx="8671034" cy="6863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235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A27A7-9688-93CA-4DC2-DEC2CC3B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device&#10;&#10;AI-generated content may be incorrect.">
            <a:extLst>
              <a:ext uri="{FF2B5EF4-FFF2-40B4-BE49-F238E27FC236}">
                <a16:creationId xmlns:a16="http://schemas.microsoft.com/office/drawing/2014/main" id="{F92211CD-D046-2F8C-0083-5535636C4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99" y="2070505"/>
            <a:ext cx="1573842" cy="2125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FC6121A8-6807-4D66-0B2A-61D4A0914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2" y="2068389"/>
            <a:ext cx="1605376" cy="2104346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9ED83C-A213-7AC7-7D69-930280D4174C}"/>
              </a:ext>
            </a:extLst>
          </p:cNvPr>
          <p:cNvSpPr/>
          <p:nvPr/>
        </p:nvSpPr>
        <p:spPr>
          <a:xfrm>
            <a:off x="1139726" y="1195207"/>
            <a:ext cx="9721180" cy="5275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</a:rPr>
              <a:t>Plan Pracy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D57A7-A303-1C7B-FB56-372DCDFCE433}"/>
              </a:ext>
            </a:extLst>
          </p:cNvPr>
          <p:cNvSpPr txBox="1"/>
          <p:nvPr/>
        </p:nvSpPr>
        <p:spPr>
          <a:xfrm>
            <a:off x="1102048" y="4239794"/>
            <a:ext cx="15575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x3</a:t>
            </a:r>
          </a:p>
          <a:p>
            <a:pPr lvl="0" algn="ctr">
              <a:defRPr/>
            </a:pPr>
            <a:endParaRPr lang="pl-PL" sz="1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algn="ctr">
              <a:defRPr/>
            </a:pP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główne filary/bloki konstrukcyjne</a:t>
            </a:r>
          </a:p>
          <a:p>
            <a:pPr lvl="0" algn="ctr">
              <a:defRPr/>
            </a:pPr>
            <a:b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1 dla każdego SO</a:t>
            </a:r>
          </a:p>
          <a:p>
            <a:pPr lvl="0" algn="ctr">
              <a:defRPr/>
            </a:pPr>
            <a:b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każdy musi dostarczyć ≥ 1 rezultat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92F-0793-C20B-E2D5-EBFC3CF9E076}"/>
              </a:ext>
            </a:extLst>
          </p:cNvPr>
          <p:cNvSpPr txBox="1"/>
          <p:nvPr/>
        </p:nvSpPr>
        <p:spPr>
          <a:xfrm>
            <a:off x="3097031" y="4342559"/>
            <a:ext cx="1675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konkretne etapy/zadania</a:t>
            </a:r>
            <a:b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endParaRPr lang="pl-PL" sz="1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wykorzystują zasoby</a:t>
            </a:r>
          </a:p>
          <a:p>
            <a:pPr algn="ctr"/>
            <a:endParaRPr lang="pl-PL" sz="1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min. 1 / WP</a:t>
            </a:r>
            <a:b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max. 6 / WP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E18B0-D3FC-050C-522F-F41E45AE6071}"/>
              </a:ext>
            </a:extLst>
          </p:cNvPr>
          <p:cNvSpPr txBox="1"/>
          <p:nvPr/>
        </p:nvSpPr>
        <p:spPr>
          <a:xfrm>
            <a:off x="5100392" y="4335048"/>
            <a:ext cx="1962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pośrednie/operacyjne kroki prowadzące do rezultatów</a:t>
            </a:r>
          </a:p>
          <a:p>
            <a:pPr algn="ctr"/>
            <a:endParaRPr lang="pl-PL" sz="1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min. 1 / działanie</a:t>
            </a:r>
            <a:b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max. 6 / działanie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5A62AC-C1FE-27AC-6118-9B7DB3C41635}"/>
              </a:ext>
            </a:extLst>
          </p:cNvPr>
          <p:cNvGrpSpPr/>
          <p:nvPr/>
        </p:nvGrpSpPr>
        <p:grpSpPr>
          <a:xfrm>
            <a:off x="1139726" y="2077078"/>
            <a:ext cx="1482222" cy="2064511"/>
            <a:chOff x="2905944" y="2555067"/>
            <a:chExt cx="1482222" cy="20645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31CF49-D764-30CD-CF44-C1F238AED1BE}"/>
                </a:ext>
              </a:extLst>
            </p:cNvPr>
            <p:cNvGrpSpPr/>
            <p:nvPr/>
          </p:nvGrpSpPr>
          <p:grpSpPr>
            <a:xfrm>
              <a:off x="2905944" y="2555067"/>
              <a:ext cx="1482222" cy="2064511"/>
              <a:chOff x="597613" y="3734703"/>
              <a:chExt cx="1482222" cy="206451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86E3FC4-6542-1E7E-C522-031C46A80121}"/>
                  </a:ext>
                </a:extLst>
              </p:cNvPr>
              <p:cNvGrpSpPr/>
              <p:nvPr/>
            </p:nvGrpSpPr>
            <p:grpSpPr>
              <a:xfrm>
                <a:off x="597613" y="3734703"/>
                <a:ext cx="1482222" cy="2064511"/>
                <a:chOff x="461148" y="2503212"/>
                <a:chExt cx="1482222" cy="2064511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A17BE85-F788-D88B-F038-D709DA52F827}"/>
                    </a:ext>
                  </a:extLst>
                </p:cNvPr>
                <p:cNvSpPr/>
                <p:nvPr/>
              </p:nvSpPr>
              <p:spPr>
                <a:xfrm>
                  <a:off x="461148" y="2505012"/>
                  <a:ext cx="1482222" cy="2062711"/>
                </a:xfrm>
                <a:prstGeom prst="roundRect">
                  <a:avLst>
                    <a:gd name="adj" fmla="val 4044"/>
                  </a:avLst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C380816-12E7-9714-8036-3ED9F5C6D5B2}"/>
                    </a:ext>
                  </a:extLst>
                </p:cNvPr>
                <p:cNvSpPr/>
                <p:nvPr/>
              </p:nvSpPr>
              <p:spPr>
                <a:xfrm>
                  <a:off x="461148" y="2503212"/>
                  <a:ext cx="1482222" cy="1528461"/>
                </a:xfrm>
                <a:prstGeom prst="roundRect">
                  <a:avLst>
                    <a:gd name="adj" fmla="val 4044"/>
                  </a:avLst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" name="Graphic 13" descr="Box with solid fill">
                <a:extLst>
                  <a:ext uri="{FF2B5EF4-FFF2-40B4-BE49-F238E27FC236}">
                    <a16:creationId xmlns:a16="http://schemas.microsoft.com/office/drawing/2014/main" id="{AA67F593-69EB-80DE-3428-09F02EDCC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4772" y="3736503"/>
                <a:ext cx="1247903" cy="1247903"/>
              </a:xfrm>
              <a:prstGeom prst="rect">
                <a:avLst/>
              </a:prstGeom>
            </p:spPr>
          </p:pic>
        </p:grpSp>
        <p:sp>
          <p:nvSpPr>
            <p:cNvPr id="16" name="Espace réservé du contenu 4">
              <a:extLst>
                <a:ext uri="{FF2B5EF4-FFF2-40B4-BE49-F238E27FC236}">
                  <a16:creationId xmlns:a16="http://schemas.microsoft.com/office/drawing/2014/main" id="{AD4EC0B2-23A0-F648-2430-4679B4BF4AA5}"/>
                </a:ext>
              </a:extLst>
            </p:cNvPr>
            <p:cNvSpPr txBox="1">
              <a:spLocks/>
            </p:cNvSpPr>
            <p:nvPr/>
          </p:nvSpPr>
          <p:spPr>
            <a:xfrm>
              <a:off x="3216701" y="4117731"/>
              <a:ext cx="860706" cy="4480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C114D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Work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C114D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Package</a:t>
              </a:r>
            </a:p>
          </p:txBody>
        </p:sp>
      </p:grpSp>
      <p:pic>
        <p:nvPicPr>
          <p:cNvPr id="19" name="Picture 18" descr="A grey rectangular sign with a light bulb and a puzzle piece&#10;&#10;AI-generated content may be incorrect.">
            <a:extLst>
              <a:ext uri="{FF2B5EF4-FFF2-40B4-BE49-F238E27FC236}">
                <a16:creationId xmlns:a16="http://schemas.microsoft.com/office/drawing/2014/main" id="{127C70F9-66AD-C46A-8D8D-F7CF8CFB3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359" y="2103755"/>
            <a:ext cx="1460438" cy="2090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53B477-7586-C37C-F327-609027E0A8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26604" r="31999" b="31439"/>
          <a:stretch>
            <a:fillRect/>
          </a:stretch>
        </p:blipFill>
        <p:spPr bwMode="auto">
          <a:xfrm>
            <a:off x="9400468" y="2048052"/>
            <a:ext cx="1460438" cy="2124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E50282-5347-8058-ABA3-6FA085C0E85E}"/>
              </a:ext>
            </a:extLst>
          </p:cNvPr>
          <p:cNvSpPr txBox="1"/>
          <p:nvPr/>
        </p:nvSpPr>
        <p:spPr>
          <a:xfrm>
            <a:off x="7419359" y="4335048"/>
            <a:ext cx="13501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główne produkty końcowe projektu</a:t>
            </a:r>
          </a:p>
          <a:p>
            <a:pPr algn="ctr"/>
            <a:endParaRPr lang="pl-PL" sz="1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co najmniej 1 / WP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6BCFAD-A8B3-0BA8-944C-D24FA7FEF6AC}"/>
              </a:ext>
            </a:extLst>
          </p:cNvPr>
          <p:cNvSpPr txBox="1"/>
          <p:nvPr/>
        </p:nvSpPr>
        <p:spPr>
          <a:xfrm>
            <a:off x="9292882" y="4342559"/>
            <a:ext cx="1675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jeśli dotyczy</a:t>
            </a:r>
          </a:p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powiązany z jednym WP</a:t>
            </a:r>
          </a:p>
          <a:p>
            <a:pPr algn="ctr"/>
            <a:endParaRPr lang="pl-PL" sz="14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algn="ctr"/>
            <a:r>
              <a:rPr lang="pl-PL" sz="1400" dirty="0">
                <a:solidFill>
                  <a:srgbClr val="0C114D"/>
                </a:solidFill>
                <a:latin typeface="Ubuntu Light" panose="020B0304030602030204" pitchFamily="34" charset="0"/>
              </a:rPr>
              <a:t>opracowany w Fiszce Inwestycyjnej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752F1-6EB1-FFBE-DBB7-71B495CD488E}"/>
              </a:ext>
            </a:extLst>
          </p:cNvPr>
          <p:cNvSpPr txBox="1"/>
          <p:nvPr/>
        </p:nvSpPr>
        <p:spPr>
          <a:xfrm>
            <a:off x="228169" y="390227"/>
            <a:ext cx="10707334" cy="4506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</a:rPr>
              <a:t>Rozbicie strategicznej koncepcji na</a:t>
            </a:r>
            <a:r>
              <a:rPr lang="en-GB" b="1" dirty="0">
                <a:solidFill>
                  <a:srgbClr val="0C114D"/>
                </a:solidFill>
                <a:latin typeface="Ubuntu Light" panose="020B0304030602030204" pitchFamily="34" charset="0"/>
              </a:rPr>
              <a:t>…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E77BF-CB7E-970A-43E5-EF17C02A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FAC62-6E2A-5BD2-F959-1CCAFC6AB835}"/>
              </a:ext>
            </a:extLst>
          </p:cNvPr>
          <p:cNvSpPr txBox="1"/>
          <p:nvPr/>
        </p:nvSpPr>
        <p:spPr>
          <a:xfrm>
            <a:off x="488312" y="1408362"/>
            <a:ext cx="10999496" cy="5172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Zapewnij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wyraźną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korelację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między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Sekcją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C 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(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koncepcja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strategiczna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) a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Sekcją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D 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(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opis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operacyjny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)</a:t>
            </a:r>
            <a:endParaRPr lang="pl-PL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Upewnij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się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,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że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Plan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Pracy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jest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logicznie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uporządkowany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: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Łańcuch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logiczny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WP,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działaniami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produktami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rezultatami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istotny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osiągnięcia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celów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</a:t>
            </a:r>
            <a:endParaRPr lang="en-US" altLang="en-US" sz="16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odpowiadają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określone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szczegółowe</a:t>
            </a:r>
            <a:endParaRPr lang="en-US" altLang="en-US" sz="16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Jasne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jest, w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jaki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produkty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doprowadzą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osiągnięcia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rezultatów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efektów</a:t>
            </a:r>
            <a:endParaRPr lang="en-US" altLang="en-US" sz="1600" dirty="0">
              <a:solidFill>
                <a:schemeClr val="tx2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Uwzględnij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wyraźne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odniesienia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krzyżowe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dla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lepszego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zrozumienia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powiązań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komplementarności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między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różnymi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działaniami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WP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Każde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działanie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musi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być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rozbite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na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pośrednie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/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operacyjne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kroki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(deliverables)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=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musi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by</a:t>
            </a:r>
            <a:r>
              <a:rPr lang="pl-PL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ć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jasne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, w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jaki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sposób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działanie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zostanie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wdrożone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w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sposób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konkretny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operacyjny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Rozdział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zadań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między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partnerów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jest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jasny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(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przynajmniej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na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poziomie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działań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)</a:t>
            </a:r>
            <a:b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endParaRPr lang="pl-PL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Konkretne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mechanizmy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skutecznego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zaangażowania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interesariuszy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/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partycypacji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są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wyraźnie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odzwierciedlone</a:t>
            </a:r>
            <a:b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</a:br>
            <a:endParaRPr lang="pl-PL" altLang="en-US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Uwzględniono</a:t>
            </a:r>
            <a:r>
              <a:rPr lang="en-US" altLang="en-US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trwałość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i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utrzymanie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rezultatów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projektu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po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jego</a:t>
            </a:r>
            <a:r>
              <a:rPr lang="en-US" altLang="en-US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 </a:t>
            </a:r>
            <a:r>
              <a:rPr lang="en-US" altLang="en-US" sz="1600" b="1" dirty="0" err="1">
                <a:solidFill>
                  <a:srgbClr val="0C114D"/>
                </a:solidFill>
                <a:latin typeface="Ubuntu Light" panose="020B0304030602030204" pitchFamily="34" charset="0"/>
              </a:rPr>
              <a:t>zakończeniu</a:t>
            </a:r>
            <a:endParaRPr lang="en-US" altLang="en-US" sz="1600" b="1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rgbClr val="0C114D"/>
              </a:solidFill>
              <a:latin typeface="Ubuntu" panose="020B0504030602030204" pitchFamily="34" charset="0"/>
            </a:endParaRPr>
          </a:p>
        </p:txBody>
      </p:sp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B73765B7-E9A7-FFF4-AED9-242C905C388C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39C2D2-5155-8949-2657-F25282240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30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59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7B868-0590-5DF5-7044-687A622E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198D4-F394-A821-C70C-451F1242BE1C}"/>
              </a:ext>
            </a:extLst>
          </p:cNvPr>
          <p:cNvSpPr txBox="1"/>
          <p:nvPr/>
        </p:nvSpPr>
        <p:spPr>
          <a:xfrm>
            <a:off x="581669" y="1459307"/>
            <a:ext cx="9987658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600" dirty="0">
                <a:latin typeface="Ubuntu Light" panose="020B0304030602030204" pitchFamily="34" charset="0"/>
              </a:rPr>
              <a:t>Realistyczny harmonogram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wykazana zdolność do szybkiego i realistycznego rozpoczęcia działań po zatwierdzeniu!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realistyczny w ciągu 2 lat realizacji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logiczna kolejność czasowa powiązanych działań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uwzględnione okresy zapasowe/awaryjne, szczególnie dla inwestycji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przewidziany czas </a:t>
            </a:r>
            <a:r>
              <a:rPr lang="pl-PL" sz="1600" dirty="0">
                <a:latin typeface="Ubuntu Light" panose="020B0304030602030204" pitchFamily="34" charset="0"/>
              </a:rPr>
              <a:t>na procedury (zamówienia publiczne, pozwolenia itp.)</a:t>
            </a:r>
            <a:endParaRPr lang="en-GB" sz="1600" dirty="0">
              <a:latin typeface="Ubuntu Light" panose="020B0304030602030204" pitchFamily="34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en-GB" sz="1600" b="1" dirty="0">
              <a:latin typeface="Ubuntu Light" panose="020B0304030602030204" pitchFamily="34" charset="0"/>
            </a:endParaRP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Ubuntu Light" panose="020B0304030602030204" pitchFamily="34" charset="0"/>
              </a:rPr>
              <a:t>Główne </a:t>
            </a:r>
            <a:r>
              <a:rPr lang="pl-PL" sz="1600" b="1" dirty="0">
                <a:latin typeface="Ubuntu Light" panose="020B0304030602030204" pitchFamily="34" charset="0"/>
              </a:rPr>
              <a:t>ryzyka projektu </a:t>
            </a:r>
            <a:r>
              <a:rPr lang="pl-PL" sz="1600" dirty="0">
                <a:latin typeface="Ubuntu Light" panose="020B0304030602030204" pitchFamily="34" charset="0"/>
              </a:rPr>
              <a:t>przewidziane – strategiczne, zarządcze, wdrożeniowe, inwestycyjne</a:t>
            </a:r>
            <a:br>
              <a:rPr lang="pl-PL" sz="1600" dirty="0">
                <a:latin typeface="Ubuntu Light" panose="020B0304030602030204" pitchFamily="34" charset="0"/>
              </a:rPr>
            </a:br>
            <a:r>
              <a:rPr lang="pl-PL" sz="1600" dirty="0">
                <a:latin typeface="Ubuntu Light" panose="020B0304030602030204" pitchFamily="34" charset="0"/>
              </a:rPr>
              <a:t>Ryzyka specyficzne dla projektu (w tym związane z inwestycjami)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Ubuntu Light" panose="020B0304030602030204" pitchFamily="34" charset="0"/>
              </a:rPr>
              <a:t>Przekonujące środki łagodzące ryzyka</a:t>
            </a:r>
          </a:p>
          <a:p>
            <a:endParaRPr lang="pl-PL" sz="1600" dirty="0">
              <a:latin typeface="Ubuntu Light" panose="020B0304030602030204" pitchFamily="34" charset="0"/>
            </a:endParaRPr>
          </a:p>
          <a:p>
            <a:r>
              <a:rPr lang="pl-PL" sz="1600" b="1" dirty="0">
                <a:latin typeface="Ubuntu Light" panose="020B0304030602030204" pitchFamily="34" charset="0"/>
              </a:rPr>
              <a:t>Przewidziane wymagania prawne, administracyjne, techniczne oraz dokumentacja </a:t>
            </a:r>
            <a:r>
              <a:rPr lang="pl-PL" sz="1600" dirty="0">
                <a:latin typeface="Ubuntu Light" panose="020B0304030602030204" pitchFamily="34" charset="0"/>
              </a:rPr>
              <a:t>(w tym dla inwestycji)</a:t>
            </a:r>
          </a:p>
          <a:p>
            <a:endParaRPr lang="pl-PL" sz="1600" dirty="0">
              <a:latin typeface="Ubuntu Light" panose="020B0304030602030204" pitchFamily="34" charset="0"/>
            </a:endParaRPr>
          </a:p>
          <a:p>
            <a:r>
              <a:rPr lang="pl-PL" sz="1600" b="1" dirty="0">
                <a:latin typeface="Ubuntu Light" panose="020B0304030602030204" pitchFamily="34" charset="0"/>
              </a:rPr>
              <a:t>Odpowiednie zarządzanie projektem przewidziane przez MUA</a:t>
            </a:r>
          </a:p>
        </p:txBody>
      </p:sp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99B58B3-34A4-4CA4-E9AB-209C4EFD713C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13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C7936-A728-F3A7-75F8-D0822BD2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6B555-1E9E-96C8-8C1F-5C3EBE70FB88}"/>
              </a:ext>
            </a:extLst>
          </p:cNvPr>
          <p:cNvSpPr txBox="1"/>
          <p:nvPr/>
        </p:nvSpPr>
        <p:spPr>
          <a:xfrm>
            <a:off x="606397" y="1692512"/>
            <a:ext cx="9764221" cy="4473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Uzasadnienie inwestycji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Wykazanie potrzeby inwestycji w celu realizacji rozwiązania, w odniesieniu do osiągnięcia rezultatów i efektów projektu oraz zgodnie z jego celami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Proporcjonalność przydzielonego budżetu w stosunku do ambicji projektu (wystarczający i rozsądny)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Operacyjne kroki odzwierciedlone </a:t>
            </a:r>
            <a:r>
              <a:rPr lang="pl-PL" sz="1600" dirty="0">
                <a:solidFill>
                  <a:srgbClr val="0C114D"/>
                </a:solidFill>
                <a:latin typeface="Ubuntu Light" panose="020B0304030602030204" pitchFamily="34" charset="0"/>
              </a:rPr>
              <a:t>w planie pracy i Fiszce Inwestycyjnej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rgbClr val="0C114D"/>
              </a:solidFill>
              <a:latin typeface="Ubuntu Light" panose="020B03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0C114D"/>
                </a:solidFill>
                <a:latin typeface="Ubuntu Light" panose="020B0304030602030204" pitchFamily="34" charset="0"/>
              </a:rPr>
              <a:t>Gotowość inwestycji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Właściwe przewidzenie głównych ryzyk związanych z inwestycją (w tym harmonogram i budżet)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Przedstawienie głównych wymagań (prawnych, technicznych, administracyjnych)</a:t>
            </a: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2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Jasne informacje dotyczące własności i trwałości (kontynuacja, wytrzymałość, samowystarczalność, utrzymanie…)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defRPr/>
            </a:pPr>
            <a:endParaRPr lang="en-GB" sz="1600" b="1" dirty="0">
              <a:solidFill>
                <a:srgbClr val="0C114D"/>
              </a:solidFill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36613-17D4-A64A-DE89-4C79EA642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26604" r="31999" b="31439"/>
          <a:stretch>
            <a:fillRect/>
          </a:stretch>
        </p:blipFill>
        <p:spPr bwMode="auto">
          <a:xfrm>
            <a:off x="10462621" y="142497"/>
            <a:ext cx="1460438" cy="2124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 : coins arrondis 1">
            <a:extLst>
              <a:ext uri="{FF2B5EF4-FFF2-40B4-BE49-F238E27FC236}">
                <a16:creationId xmlns:a16="http://schemas.microsoft.com/office/drawing/2014/main" id="{28E76674-4281-CF99-7106-3142D692645E}"/>
              </a:ext>
            </a:extLst>
          </p:cNvPr>
          <p:cNvSpPr/>
          <p:nvPr/>
        </p:nvSpPr>
        <p:spPr>
          <a:xfrm>
            <a:off x="-841812" y="476672"/>
            <a:ext cx="6238634" cy="5891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Wskazówki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3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01A78-530A-B7AC-0CE5-108F5C9B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C0F3A-6B59-8FC8-4491-C134CD429949}"/>
              </a:ext>
            </a:extLst>
          </p:cNvPr>
          <p:cNvSpPr txBox="1"/>
          <p:nvPr/>
        </p:nvSpPr>
        <p:spPr>
          <a:xfrm>
            <a:off x="3453205" y="2782669"/>
            <a:ext cx="50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accent2"/>
                </a:solidFill>
                <a:latin typeface="Ubuntu" panose="020B0504030602030204" pitchFamily="34" charset="0"/>
              </a:rPr>
              <a:t>Pytania?</a:t>
            </a:r>
            <a:endParaRPr lang="en-GB" sz="3200" dirty="0">
              <a:solidFill>
                <a:schemeClr val="accent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5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CE85D-05E9-ED50-9EE2-AD5AD649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73EB-3775-EA2B-F168-E42E4878091B}"/>
              </a:ext>
            </a:extLst>
          </p:cNvPr>
          <p:cNvSpPr txBox="1"/>
          <p:nvPr/>
        </p:nvSpPr>
        <p:spPr>
          <a:xfrm>
            <a:off x="4182082" y="2151727"/>
            <a:ext cx="410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C114D"/>
                </a:solidFill>
                <a:latin typeface="Ubuntu Light" panose="020B0304030602030204" pitchFamily="34" charset="0"/>
              </a:rPr>
              <a:t>i</a:t>
            </a:r>
            <a:r>
              <a:rPr lang="en-GB" sz="3200" dirty="0" err="1">
                <a:solidFill>
                  <a:srgbClr val="0C114D"/>
                </a:solidFill>
                <a:latin typeface="Ubuntu Light" panose="020B0304030602030204" pitchFamily="34" charset="0"/>
              </a:rPr>
              <a:t>nnowacyjno</a:t>
            </a:r>
            <a:r>
              <a:rPr lang="pl-PL" sz="3200" dirty="0">
                <a:solidFill>
                  <a:srgbClr val="0C114D"/>
                </a:solidFill>
                <a:latin typeface="Ubuntu Light" panose="020B0304030602030204" pitchFamily="34" charset="0"/>
              </a:rPr>
              <a:t>ść &amp; kluczowe cechy projektów finansowanych przez EUI-IA</a:t>
            </a:r>
            <a:endParaRPr lang="en-GB" sz="32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9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E5E92B-FFA9-4EC1-F2A2-B9E59A16E4D8}"/>
              </a:ext>
            </a:extLst>
          </p:cNvPr>
          <p:cNvSpPr txBox="1"/>
          <p:nvPr/>
        </p:nvSpPr>
        <p:spPr>
          <a:xfrm>
            <a:off x="731973" y="971020"/>
            <a:ext cx="87849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Ubuntu Light" panose="020B0304030602030204" pitchFamily="34" charset="0"/>
              </a:rPr>
              <a:t>Złożoność, charakter i skala wyzwań miejskich wymagają czasem wyjścia poza tradycyjne polityki i usługi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ea typeface="Calibri" panose="020F05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Myślenie innowacyjne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Ubuntu Light" panose="020B0304030602030204" pitchFamily="34" charset="0"/>
              </a:rPr>
              <a:t>Istnieje wiele pomysłów, jednak potencjalne rozwiązania nie zawsze są wprowadzane w życie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[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zbyt duże ryzyko niepowodzenia, brak budżetu, obawa przed krytyką ze strony lokalnej społeczności</a:t>
            </a:r>
            <a:r>
              <a:rPr lang="pl-PL" sz="2000" dirty="0">
                <a:solidFill>
                  <a:srgbClr val="002060"/>
                </a:solidFill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…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 Light" panose="020B03040306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Ubuntu Light" panose="020B0304030602030204" pitchFamily="34" charset="0"/>
              </a:rPr>
              <a:t>EUI: możliwość przetestowania innowacyjnych pomysłów „w rzeczywistości” wraz ze wszystkimi związanymi z tym ryzykami i złożonościami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  <a:cs typeface="Calibri Light" panose="020F0302020204030204" pitchFamily="34" charset="0"/>
            </a:endParaRPr>
          </a:p>
          <a:p>
            <a:pPr lvl="0" algn="just">
              <a:defRPr/>
            </a:pPr>
            <a:r>
              <a:rPr lang="pl-PL" sz="2000" dirty="0">
                <a:solidFill>
                  <a:srgbClr val="002060"/>
                </a:solidFill>
                <a:latin typeface="Ubuntu Light" panose="020B0304030602030204" pitchFamily="34" charset="0"/>
              </a:rPr>
              <a:t>Upowszechnienie sprawdzonych innowacji miejskich w skali całej 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 Light" panose="020B0304030602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EE7F919-4F96-3064-2110-65887A4D6DB4}"/>
              </a:ext>
            </a:extLst>
          </p:cNvPr>
          <p:cNvSpPr/>
          <p:nvPr/>
        </p:nvSpPr>
        <p:spPr>
          <a:xfrm>
            <a:off x="1919536" y="1757400"/>
            <a:ext cx="144016" cy="360040"/>
          </a:xfrm>
          <a:prstGeom prst="downArrow">
            <a:avLst/>
          </a:prstGeom>
          <a:solidFill>
            <a:schemeClr val="accent2"/>
          </a:solidFill>
          <a:ln>
            <a:solidFill>
              <a:srgbClr val="1CAF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A450272-1567-E761-E745-75EDE26E8E70}"/>
              </a:ext>
            </a:extLst>
          </p:cNvPr>
          <p:cNvSpPr/>
          <p:nvPr/>
        </p:nvSpPr>
        <p:spPr>
          <a:xfrm>
            <a:off x="1919536" y="2719204"/>
            <a:ext cx="144016" cy="360040"/>
          </a:xfrm>
          <a:prstGeom prst="downArrow">
            <a:avLst/>
          </a:prstGeom>
          <a:solidFill>
            <a:schemeClr val="accent2"/>
          </a:solidFill>
          <a:ln>
            <a:solidFill>
              <a:srgbClr val="1CAF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63E98A0-FB4D-B54A-AC41-E9A351F89A84}"/>
              </a:ext>
            </a:extLst>
          </p:cNvPr>
          <p:cNvSpPr/>
          <p:nvPr/>
        </p:nvSpPr>
        <p:spPr>
          <a:xfrm>
            <a:off x="1922260" y="4157650"/>
            <a:ext cx="144016" cy="360040"/>
          </a:xfrm>
          <a:prstGeom prst="downArrow">
            <a:avLst/>
          </a:prstGeom>
          <a:solidFill>
            <a:schemeClr val="accent2"/>
          </a:solidFill>
          <a:ln>
            <a:solidFill>
              <a:srgbClr val="1CAF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2BB1EB6-8B99-FA05-3124-1C5E963EB7F9}"/>
              </a:ext>
            </a:extLst>
          </p:cNvPr>
          <p:cNvSpPr/>
          <p:nvPr/>
        </p:nvSpPr>
        <p:spPr>
          <a:xfrm>
            <a:off x="1919536" y="5447506"/>
            <a:ext cx="144016" cy="360040"/>
          </a:xfrm>
          <a:prstGeom prst="downArrow">
            <a:avLst/>
          </a:prstGeom>
          <a:solidFill>
            <a:schemeClr val="accent2"/>
          </a:solidFill>
          <a:ln>
            <a:solidFill>
              <a:srgbClr val="1CAF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Rectangle : coins arrondis 1">
            <a:extLst>
              <a:ext uri="{FF2B5EF4-FFF2-40B4-BE49-F238E27FC236}">
                <a16:creationId xmlns:a16="http://schemas.microsoft.com/office/drawing/2014/main" id="{D9066B9D-68BD-BB9F-D57D-3807653BBEAA}"/>
              </a:ext>
            </a:extLst>
          </p:cNvPr>
          <p:cNvSpPr/>
          <p:nvPr/>
        </p:nvSpPr>
        <p:spPr>
          <a:xfrm>
            <a:off x="4972050" y="190922"/>
            <a:ext cx="8012948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FFFFFF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EUI- IA: finansowanie innowacyjnych działań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4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7127E-E6D3-ACDB-93F3-202891007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1">
            <a:extLst>
              <a:ext uri="{FF2B5EF4-FFF2-40B4-BE49-F238E27FC236}">
                <a16:creationId xmlns:a16="http://schemas.microsoft.com/office/drawing/2014/main" id="{6EC169C6-A1AF-8679-C2C6-C0FF4550F4DB}"/>
              </a:ext>
            </a:extLst>
          </p:cNvPr>
          <p:cNvSpPr/>
          <p:nvPr/>
        </p:nvSpPr>
        <p:spPr>
          <a:xfrm>
            <a:off x="6096000" y="476672"/>
            <a:ext cx="6888480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Zmodyfikowane zasady konkursu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3A666-5D02-8615-C54B-101424360590}"/>
              </a:ext>
            </a:extLst>
          </p:cNvPr>
          <p:cNvSpPr txBox="1"/>
          <p:nvPr/>
        </p:nvSpPr>
        <p:spPr>
          <a:xfrm>
            <a:off x="2149612" y="1538572"/>
            <a:ext cx="9001863" cy="502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Zmodyfikowane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kryteria</a:t>
            </a:r>
            <a:r>
              <a:rPr lang="en-US" altLang="en-US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kwalifikowalności</a:t>
            </a:r>
            <a:r>
              <a:rPr lang="en-US" altLang="en-US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ubiegających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władz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miejskich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mniejsze</a:t>
            </a:r>
            <a:r>
              <a:rPr lang="en-US" altLang="en-US" dirty="0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miasta</a:t>
            </a:r>
            <a:r>
              <a:rPr lang="en-US" altLang="en-US" dirty="0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</a:t>
            </a:r>
            <a:r>
              <a:rPr lang="en-US" altLang="en-US" dirty="0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teraz</a:t>
            </a:r>
            <a:r>
              <a:rPr lang="en-US" altLang="en-US" dirty="0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uprawnione</a:t>
            </a:r>
            <a:r>
              <a:rPr lang="en-US" altLang="en-US" dirty="0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aplikowania</a:t>
            </a:r>
            <a:endParaRPr lang="en-US" altLang="en-US" dirty="0">
              <a:solidFill>
                <a:srgbClr val="1CAF96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CAF96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nowo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zdefiniowane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wymogi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dotyczące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innowacji</a:t>
            </a:r>
            <a:r>
              <a:rPr lang="en-US" altLang="en-US" b="1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miejskich</a:t>
            </a:r>
            <a:r>
              <a:rPr lang="en-US" altLang="en-US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innowacje</a:t>
            </a:r>
            <a:r>
              <a:rPr lang="en-US" altLang="en-US" dirty="0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1CAF96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endParaRPr lang="en-US" altLang="en-US" dirty="0">
              <a:solidFill>
                <a:srgbClr val="1CAF96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CAF96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Szerszy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</a:t>
            </a:r>
            <a:r>
              <a:rPr lang="en-GB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tematyczny</a:t>
            </a:r>
            <a:r>
              <a:rPr lang="en-GB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naboru</a:t>
            </a:r>
            <a:endParaRPr lang="en-GB" dirty="0">
              <a:solidFill>
                <a:srgbClr val="0C114D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Mniejsza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finansowanych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projektów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milionów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dirty="0">
                <a:solidFill>
                  <a:srgbClr val="0C114D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rótszy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realizacji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1CAF96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Uproszczone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ramy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C114D"/>
                </a:solidFill>
                <a:effectLst/>
                <a:uLnTx/>
                <a:uFillTx/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finansowe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C114D"/>
              </a:solidFill>
              <a:effectLst/>
              <a:uLnTx/>
              <a:uFillTx/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52F7C5-0C83-0682-0858-D83B8D385FE5}"/>
              </a:ext>
            </a:extLst>
          </p:cNvPr>
          <p:cNvSpPr/>
          <p:nvPr/>
        </p:nvSpPr>
        <p:spPr>
          <a:xfrm>
            <a:off x="2279576" y="0"/>
            <a:ext cx="9912424" cy="6858000"/>
          </a:xfrm>
          <a:prstGeom prst="rect">
            <a:avLst/>
          </a:prstGeom>
          <a:solidFill>
            <a:srgbClr val="1CAF96"/>
          </a:solidFill>
          <a:ln>
            <a:solidFill>
              <a:srgbClr val="1CAF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 : coins arrondis 1">
            <a:extLst>
              <a:ext uri="{FF2B5EF4-FFF2-40B4-BE49-F238E27FC236}">
                <a16:creationId xmlns:a16="http://schemas.microsoft.com/office/drawing/2014/main" id="{180F14C1-649C-B412-B0DE-D205E29319FB}"/>
              </a:ext>
            </a:extLst>
          </p:cNvPr>
          <p:cNvSpPr/>
          <p:nvPr/>
        </p:nvSpPr>
        <p:spPr>
          <a:xfrm>
            <a:off x="-729237" y="323864"/>
            <a:ext cx="8481419" cy="589176"/>
          </a:xfrm>
          <a:prstGeom prst="roundRect">
            <a:avLst/>
          </a:prstGeom>
          <a:solidFill>
            <a:srgbClr val="0C1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GB" sz="24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GB" sz="2400" b="1" dirty="0" err="1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Wymagania</a:t>
            </a:r>
            <a:r>
              <a:rPr lang="en-GB" sz="24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dot. </a:t>
            </a:r>
            <a:r>
              <a:rPr lang="en-GB" sz="2400" b="1" dirty="0" err="1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miejskich</a:t>
            </a:r>
            <a:r>
              <a:rPr lang="en-GB" sz="2400" b="1" dirty="0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buntu Light" panose="020B03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innowacji</a:t>
            </a:r>
            <a:endParaRPr lang="pl-PL" sz="2400" b="1" dirty="0">
              <a:solidFill>
                <a:schemeClr val="bg1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12B39-B9BC-810F-7C48-357DCAF2DE32}"/>
              </a:ext>
            </a:extLst>
          </p:cNvPr>
          <p:cNvSpPr txBox="1"/>
          <p:nvPr/>
        </p:nvSpPr>
        <p:spPr>
          <a:xfrm>
            <a:off x="4078956" y="1164235"/>
            <a:ext cx="78258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Ubuntu Light" panose="020B0304030602030204" pitchFamily="34" charset="0"/>
              </a:rPr>
              <a:t>n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owe, odważne, kreatywne i eksperymentalne w lokalnym kontekście</a:t>
            </a:r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Ubuntu Light" panose="020B0304030602030204" pitchFamily="34" charset="0"/>
              </a:rPr>
              <a:t>i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nnowacyjne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 = wykraczające poza lokalne praktyki (obecny sposób działania w mieście)</a:t>
            </a:r>
            <a:endParaRPr lang="en-GB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Ubuntu Light" panose="020B0304030602030204" pitchFamily="34" charset="0"/>
              </a:rPr>
              <a:t>w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yraźny postęp w stosunku do obecnych praktyk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 (proponowane rozwiązanie prowadzi do istotnej poprawy w porównaniu z</a:t>
            </a:r>
            <a:r>
              <a:rPr lang="en-GB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Ubuntu Light" panose="020B0304030602030204" pitchFamily="34" charset="0"/>
              </a:rPr>
              <a:t>podej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ściem stosowanym obecnie przez miasto)</a:t>
            </a:r>
            <a:endParaRPr lang="en-GB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Ubuntu Light" panose="020B0304030602030204" pitchFamily="34" charset="0"/>
              </a:rPr>
              <a:t>p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otencjał transformacyjny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 (projekt powinien umożliwiać trwałą zmianę praktyk i procedur w przypadku sukcesu)</a:t>
            </a:r>
            <a:endParaRPr lang="en-GB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rozwiązanie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, które może obejmować produkty, usługi lub procesy</a:t>
            </a:r>
          </a:p>
        </p:txBody>
      </p:sp>
      <p:pic>
        <p:nvPicPr>
          <p:cNvPr id="5" name="Graphic 1" descr="Artificial Intelligence with solid fill">
            <a:extLst>
              <a:ext uri="{FF2B5EF4-FFF2-40B4-BE49-F238E27FC236}">
                <a16:creationId xmlns:a16="http://schemas.microsoft.com/office/drawing/2014/main" id="{2B6CDF49-B585-1152-A7E5-8B35E37BF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53" y="2501856"/>
            <a:ext cx="1926796" cy="19267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13F09E-0C70-2B6C-3F04-A9AF7AAFFB81}"/>
              </a:ext>
            </a:extLst>
          </p:cNvPr>
          <p:cNvCxnSpPr>
            <a:cxnSpLocks/>
          </p:cNvCxnSpPr>
          <p:nvPr/>
        </p:nvCxnSpPr>
        <p:spPr>
          <a:xfrm>
            <a:off x="3791744" y="1245870"/>
            <a:ext cx="0" cy="3611684"/>
          </a:xfrm>
          <a:prstGeom prst="line">
            <a:avLst/>
          </a:prstGeom>
          <a:ln w="76200">
            <a:solidFill>
              <a:srgbClr val="0C1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FE200B-0847-D147-5540-9E22C9D2A2F6}"/>
              </a:ext>
            </a:extLst>
          </p:cNvPr>
          <p:cNvSpPr txBox="1"/>
          <p:nvPr/>
        </p:nvSpPr>
        <p:spPr>
          <a:xfrm>
            <a:off x="2701763" y="5333807"/>
            <a:ext cx="949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Nabór obejmuje zarówno: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Rozwiązania całkowicie nowe na poziomie 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Rozwiązania, które zostały już przetestowane w innych miejscach (całkowicie lub częściowo), ale nie zostały jeszcze wdrożone lokalnie (podejście lokalne)</a:t>
            </a:r>
          </a:p>
        </p:txBody>
      </p:sp>
    </p:spTree>
    <p:extLst>
      <p:ext uri="{BB962C8B-B14F-4D97-AF65-F5344CB8AC3E}">
        <p14:creationId xmlns:p14="http://schemas.microsoft.com/office/powerpoint/2010/main" val="273330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C1B54D-04CE-E0F4-18CC-57DDD45A047F}"/>
              </a:ext>
            </a:extLst>
          </p:cNvPr>
          <p:cNvSpPr/>
          <p:nvPr/>
        </p:nvSpPr>
        <p:spPr>
          <a:xfrm>
            <a:off x="2711636" y="0"/>
            <a:ext cx="948036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 : coins arrondis 1">
            <a:extLst>
              <a:ext uri="{FF2B5EF4-FFF2-40B4-BE49-F238E27FC236}">
                <a16:creationId xmlns:a16="http://schemas.microsoft.com/office/drawing/2014/main" id="{180F14C1-649C-B412-B0DE-D205E29319FB}"/>
              </a:ext>
            </a:extLst>
          </p:cNvPr>
          <p:cNvSpPr/>
          <p:nvPr/>
        </p:nvSpPr>
        <p:spPr>
          <a:xfrm>
            <a:off x="-678826" y="356235"/>
            <a:ext cx="11095305" cy="589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pl-PL" sz="2400" dirty="0"/>
              <a:t> </a:t>
            </a:r>
            <a:r>
              <a:rPr lang="pl-PL" sz="2400" b="1" dirty="0">
                <a:latin typeface="Ubuntu Light" panose="020B0304030602030204" pitchFamily="34" charset="0"/>
              </a:rPr>
              <a:t>Kluczowe cechy udanego wniosku projektowego</a:t>
            </a:r>
            <a:endParaRPr lang="pl-PL" sz="2400" b="1" dirty="0">
              <a:solidFill>
                <a:schemeClr val="bg1"/>
              </a:solidFill>
              <a:latin typeface="Ubuntu Light" panose="020B03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12B39-B9BC-810F-7C48-357DCAF2DE32}"/>
              </a:ext>
            </a:extLst>
          </p:cNvPr>
          <p:cNvSpPr txBox="1"/>
          <p:nvPr/>
        </p:nvSpPr>
        <p:spPr>
          <a:xfrm>
            <a:off x="2943708" y="1328495"/>
            <a:ext cx="81208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Ubuntu Light" panose="020B0304030602030204" pitchFamily="34" charset="0"/>
              </a:rPr>
              <a:t>Odpowiadaj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ący na 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lokalne wyzwanie</a:t>
            </a:r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Realizowany przez 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partnerstwo projektowe i z udziałem interesariuszy</a:t>
            </a:r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Gotowy do wdrożenia w 24 miesiące!</a:t>
            </a:r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Trwały 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(możliwy do utrzymania po ustaniu finansowania) oraz </a:t>
            </a:r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z potencjałem do skalowania</a:t>
            </a:r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Wzmacniający wewnętrzne zdolności innowacyjnych</a:t>
            </a:r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Ubuntu Light" panose="020B0304030602030204" pitchFamily="34" charset="0"/>
              </a:rPr>
              <a:t>Będący własnością miasta</a:t>
            </a:r>
            <a:r>
              <a:rPr lang="pl-PL" dirty="0">
                <a:solidFill>
                  <a:schemeClr val="bg1"/>
                </a:solidFill>
                <a:latin typeface="Ubuntu Light" panose="020B0304030602030204" pitchFamily="34" charset="0"/>
              </a:rPr>
              <a:t> (aplikujący organ miejski odgrywa centralną rolę w kształtowaniu i wdrażaniu rozwiązania)</a:t>
            </a:r>
          </a:p>
          <a:p>
            <a:endParaRPr lang="pl-PL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3" name="Graphic 2" descr="Marker with solid fill">
            <a:extLst>
              <a:ext uri="{FF2B5EF4-FFF2-40B4-BE49-F238E27FC236}">
                <a16:creationId xmlns:a16="http://schemas.microsoft.com/office/drawing/2014/main" id="{B0F32125-C433-1081-FDE2-DA98BD366E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028" y="1052736"/>
            <a:ext cx="914400" cy="914400"/>
          </a:xfrm>
          <a:prstGeom prst="rect">
            <a:avLst/>
          </a:prstGeom>
        </p:spPr>
      </p:pic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A6304871-CBE4-17E0-232E-3EA84A14B7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028" y="1920852"/>
            <a:ext cx="914400" cy="914400"/>
          </a:xfrm>
          <a:prstGeom prst="rect">
            <a:avLst/>
          </a:prstGeom>
        </p:spPr>
      </p:pic>
      <p:pic>
        <p:nvPicPr>
          <p:cNvPr id="10" name="Graphic 9" descr="Arrow: Clockwise curve with solid fill">
            <a:extLst>
              <a:ext uri="{FF2B5EF4-FFF2-40B4-BE49-F238E27FC236}">
                <a16:creationId xmlns:a16="http://schemas.microsoft.com/office/drawing/2014/main" id="{E6314759-BCEE-BC1F-F048-C49E98429E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95300">
            <a:off x="1336305" y="4520021"/>
            <a:ext cx="914400" cy="914400"/>
          </a:xfrm>
          <a:prstGeom prst="rect">
            <a:avLst/>
          </a:prstGeom>
        </p:spPr>
      </p:pic>
      <p:pic>
        <p:nvPicPr>
          <p:cNvPr id="12" name="Graphic 11" descr="Bar graph with upward trend with solid fill">
            <a:extLst>
              <a:ext uri="{FF2B5EF4-FFF2-40B4-BE49-F238E27FC236}">
                <a16:creationId xmlns:a16="http://schemas.microsoft.com/office/drawing/2014/main" id="{1AFD9429-9484-AF73-6F25-C189D3A16B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592" y="3587503"/>
            <a:ext cx="914400" cy="914400"/>
          </a:xfrm>
          <a:prstGeom prst="rect">
            <a:avLst/>
          </a:prstGeom>
        </p:spPr>
      </p:pic>
      <p:pic>
        <p:nvPicPr>
          <p:cNvPr id="7" name="Graphic 6" descr="Cycle with people with solid fill">
            <a:extLst>
              <a:ext uri="{FF2B5EF4-FFF2-40B4-BE49-F238E27FC236}">
                <a16:creationId xmlns:a16="http://schemas.microsoft.com/office/drawing/2014/main" id="{34E129DD-49E0-D37D-1683-ACEE6DE19A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6305" y="5358613"/>
            <a:ext cx="914400" cy="914400"/>
          </a:xfrm>
          <a:prstGeom prst="rect">
            <a:avLst/>
          </a:prstGeom>
        </p:spPr>
      </p:pic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133AF177-3971-E000-56D7-DAD81B4006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3277" y="2768499"/>
            <a:ext cx="809715" cy="8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1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CD227-16CB-EB1E-BB18-FEA6AE2B6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991A-50A8-7FCA-6D38-A7F4ACEBDF63}"/>
              </a:ext>
            </a:extLst>
          </p:cNvPr>
          <p:cNvSpPr txBox="1"/>
          <p:nvPr/>
        </p:nvSpPr>
        <p:spPr>
          <a:xfrm>
            <a:off x="4207641" y="2890391"/>
            <a:ext cx="410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  <a:latin typeface="Ubuntu Light" panose="020B0304030602030204" pitchFamily="34" charset="0"/>
              </a:rPr>
              <a:t>zakres tematyczny konkursu </a:t>
            </a:r>
            <a:endParaRPr lang="en-GB" sz="3200" dirty="0">
              <a:solidFill>
                <a:schemeClr val="tx2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63889"/>
      </p:ext>
    </p:extLst>
  </p:cSld>
  <p:clrMapOvr>
    <a:masterClrMapping/>
  </p:clrMapOvr>
</p:sld>
</file>

<file path=ppt/theme/theme1.xml><?xml version="1.0" encoding="utf-8"?>
<a:theme xmlns:a="http://schemas.openxmlformats.org/drawingml/2006/main" name="EUI - TITLE SLIDES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INSPIRATION _ OK - 1" id="{27DA516B-0953-DD4B-8765-DC87BFFBAAD8}" vid="{D1F93ACE-9734-9D4A-B8D1-865769505771}"/>
    </a:ext>
  </a:extLst>
</a:theme>
</file>

<file path=ppt/theme/theme2.xml><?xml version="1.0" encoding="utf-8"?>
<a:theme xmlns:a="http://schemas.openxmlformats.org/drawingml/2006/main" name="EUI CONTENT SLIDES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- LAYOUT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UI CONTENT SLIDES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INSPIRATION _ OK - 1" id="{27DA516B-0953-DD4B-8765-DC87BFFBAAD8}" vid="{02DC8EA8-0736-BF4E-A88E-2FE8AA81921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2559</Words>
  <Application>Microsoft Macintosh PowerPoint</Application>
  <PresentationFormat>Widescreen</PresentationFormat>
  <Paragraphs>437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Aptos</vt:lpstr>
      <vt:lpstr>Arial</vt:lpstr>
      <vt:lpstr>Calibri</vt:lpstr>
      <vt:lpstr>Tahoma</vt:lpstr>
      <vt:lpstr>Ubuntu</vt:lpstr>
      <vt:lpstr>Ubuntu Light</vt:lpstr>
      <vt:lpstr>EUI - TITLE SLIDES</vt:lpstr>
      <vt:lpstr>EUI CONTENT SLIDES</vt:lpstr>
      <vt:lpstr>SIMPLE - LAYOUT</vt:lpstr>
      <vt:lpstr>1_EUI 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Typowe słabości zaobserwowane w poprzednich naborach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Camille Degryse</dc:creator>
  <cp:lastModifiedBy>Anna Krzyżanowska-Orlik</cp:lastModifiedBy>
  <cp:revision>34</cp:revision>
  <dcterms:created xsi:type="dcterms:W3CDTF">2026-03-10T14:15:31Z</dcterms:created>
  <dcterms:modified xsi:type="dcterms:W3CDTF">2026-04-13T19:36:18Z</dcterms:modified>
</cp:coreProperties>
</file>