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541" r:id="rId10"/>
    <p:sldId id="443" r:id="rId11"/>
    <p:sldId id="542" r:id="rId12"/>
    <p:sldId id="551" r:id="rId13"/>
    <p:sldId id="448" r:id="rId14"/>
    <p:sldId id="543" r:id="rId15"/>
    <p:sldId id="544" r:id="rId16"/>
    <p:sldId id="545" r:id="rId17"/>
    <p:sldId id="285" r:id="rId18"/>
    <p:sldId id="547" r:id="rId19"/>
    <p:sldId id="546" r:id="rId20"/>
    <p:sldId id="548" r:id="rId21"/>
    <p:sldId id="549" r:id="rId22"/>
    <p:sldId id="550" r:id="rId23"/>
    <p:sldId id="536" r:id="rId24"/>
    <p:sldId id="539" r:id="rId25"/>
    <p:sldId id="540" r:id="rId26"/>
    <p:sldId id="332" r:id="rId27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828" autoAdjust="0"/>
  </p:normalViewPr>
  <p:slideViewPr>
    <p:cSldViewPr showGuides="1">
      <p:cViewPr varScale="1">
        <p:scale>
          <a:sx n="62" d="100"/>
          <a:sy n="62" d="100"/>
        </p:scale>
        <p:origin x="1781" y="5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D525E-2364-452A-9735-2F598D16E67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DB869-AF6A-45AD-AB71-DC7D63BEC6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74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B676503-45E5-4DE1-9EDB-FB67A11417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73819"/>
            <a:ext cx="3954285" cy="7132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DB3F564-CC83-41FB-AB68-5A4104ED3A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39C7C95-59E2-4CAE-BF96-71BE89C80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F7B42-3B46-46E3-85FF-7A021704E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17D31A-CB5A-4752-B965-AE9BE3392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672A5-03A6-4261-B000-AF9D5292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B7EB8A-A0EF-442E-9EF5-F057BC25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811E10-ED34-468C-A60D-B6C2B267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56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DC8B9-DD6A-4E1C-92F4-944E8BDC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3D6CCF-514F-4B7B-B9C8-5C7246F1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552AF5-1EE2-4FC8-AFE9-C85E7E19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DD2C1D-BD04-4A6C-9058-16188B1F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728FA8-B409-4C41-863E-6FFC365C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5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6D6B95-66ED-40A2-AD81-51221EA9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26D0BE-0F13-4345-9FF8-F88FAF033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EA57AB-29AA-4568-B05A-38690DD3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44816D-C13A-458F-91FF-20DC9DB3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F214FC-8833-4F68-B0F2-E80D775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25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1BA9B-437B-44DA-AFFC-B9BC3F7E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DC092F-9646-42AD-85B9-E0640C3B6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FB781B-EE85-4719-93C8-C01CC840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2C008D2-7217-4B0A-B2ED-3EB1AB38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B303A5-6375-4CFA-87C7-5D6FA063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687D5AF-791D-4153-857E-C2441D67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50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1DD61-C5A5-4643-ABBA-5134E8C1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46597F-DCB7-4582-9132-79060AEE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0EADF5-9159-4DB2-B229-E33877F0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912D54-1975-417F-AC05-D0D4572EE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2243339-247A-4149-B709-0EAE819E6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3E8132-D80B-4171-A36A-D4E12515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0D67BE9-5676-4D9F-9563-CD2CC046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D5C0E4C-E574-40CB-A933-D6302D7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02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1F867-850F-49AE-A8AE-1DB33679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E25CC1-6A30-4BEC-BC82-992656AE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CFF99-AC91-416F-9396-3EBF278A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A7D143-58B5-482B-A974-D6E6C027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2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324847-D099-433A-9E53-63632C70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9FA7692-0849-46AA-8A9A-ED13ECBB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EF26F9-5CC0-47AD-B57A-809B1312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20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9C0B7-9CDB-424D-BBF5-9340404C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2C90C5-EBA7-47C4-907F-8BDC8876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B8FA5EB-B42D-49B2-B092-AF5940287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B07AFF-B761-4341-A5D4-9D1B1C4F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9BA9E1A-6578-4442-BEBB-C44049C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89B475-9C59-4E93-9B42-50D81C9F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5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FBA54-9E18-4C8E-8621-13E649B6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F5B3223-078C-4685-B129-4E56E2F1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7DD35A-FDB2-4397-AB0A-2C06050B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35E323-F52F-4D9D-A178-9592FDD7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7788D0-742A-499D-92AF-36AC98B6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D452D9-9F7C-4413-A39F-135E021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40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01D9DC0-F5C3-463E-91F7-EDB0BA97AE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68194"/>
            <a:ext cx="3960813" cy="72194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D6E79565-A7F2-4971-8E21-135AC35E0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A40F-FC69-42BE-B5A1-30CD6D00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AAD4EA-0509-4CF7-AAD2-7B0DAF0C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FB9513-3554-4102-8169-3B27546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9B8F2E-51D6-4DF7-9F8F-CED73D78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303C0D-F851-407B-B75D-1A7CCFA0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6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E1A936-797F-4C81-8D6A-B5CF1A5E7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D298AF-67F5-4A0F-A750-DEF380524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AD081F-37A9-4127-BB0D-25A169F1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5B7DC8-CE48-44FE-9AFD-7B6EEC8D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F22123-DF0E-44E7-9119-7B1546A7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4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916A993-CE91-4E0D-855D-56FBD17FB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74" y="4489842"/>
            <a:ext cx="3942701" cy="7186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6594D40-1759-4BDE-9456-FD4001582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8522" y="6372125"/>
            <a:ext cx="8657864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3922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1560" y="544387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870" y="1649734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D1B7591-C9C8-4143-9A05-D63CA7012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>
          <a:xfrm>
            <a:off x="1007335" y="6270139"/>
            <a:ext cx="8731059" cy="11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5F0409B-C86C-4883-BD82-203D84FB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69CCF6-81C9-4CA9-9254-617005FE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4E7937-0DBA-44EB-B1BF-ECD91ADE8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34DC-2527-40E3-97A6-D527D3F8AE2B}" type="datetimeFigureOut">
              <a:rPr lang="pl-PL" smtClean="0"/>
              <a:t>2026-04-10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297CAD-6FE3-4122-9163-E92C30229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910584-9902-4C23-8891-AE922E4D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F698B-2700-4564-ABB6-8D52C23FEB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93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fs.men.gov.pl/nabory/konkurs-cyfrowa-edukacja-w-jednostkach-samorzadu-terytorialnego-nr-fers-01-04-ip-05-001-26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cppc/FERS0109IP0300126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pomorskie.pl/" TargetMode="External"/><Relationship Id="rId2" Type="http://schemas.openxmlformats.org/officeDocument/2006/relationships/hyperlink" Target="mailto:pife.gdansk@pomorskie.eu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unduszeuepomorskie.pl/nabory/8000-611-infrastruktura-turystyki-w-zakresie-projektow-dotyczacych-rozwoju-infrastruktury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pife.gdansk@pomorskie.e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funduszeuepomorskie.pl/" TargetMode="External"/><Relationship Id="rId5" Type="http://schemas.openxmlformats.org/officeDocument/2006/relationships/hyperlink" Target="http://www.funduszeeuropejskie.gov.pl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EC4F37B1-F6F3-413E-B51F-FCA692C02D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„Możliwości wsparcia dla jednostek samorządu terytorialnego z FE w 2026 r.”</a:t>
            </a:r>
            <a:br>
              <a:rPr lang="pl-PL" dirty="0"/>
            </a:br>
            <a:endParaRPr lang="pl-PL" dirty="0"/>
          </a:p>
        </p:txBody>
      </p:sp>
      <p:sp>
        <p:nvSpPr>
          <p:cNvPr id="15" name="Podtytuł 14">
            <a:extLst>
              <a:ext uri="{FF2B5EF4-FFF2-40B4-BE49-F238E27FC236}">
                <a16:creationId xmlns:a16="http://schemas.microsoft.com/office/drawing/2014/main" id="{E1FDE979-458D-4FEF-94DF-3B6B1E460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15 kwietnia 2026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9A8F9-54DF-F2BA-D1F5-6A77FA30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60" y="395461"/>
            <a:ext cx="8640381" cy="1080001"/>
          </a:xfrm>
        </p:spPr>
        <p:txBody>
          <a:bodyPr>
            <a:normAutofit/>
          </a:bodyPr>
          <a:lstStyle/>
          <a:p>
            <a:r>
              <a:rPr lang="pl-PL" dirty="0"/>
              <a:t>02.01 Infrastruktura ciepłownicza</a:t>
            </a:r>
            <a:br>
              <a:rPr lang="pl-PL" dirty="0"/>
            </a:br>
            <a:r>
              <a:rPr lang="pl-PL" sz="2000" dirty="0"/>
              <a:t>Tytuł naboru: Źródła wysokosprawnej kogeneracji (III)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801D00-5A58-C502-0DD6-1B9221CC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62" y="1656891"/>
            <a:ext cx="8784879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Typ projektu: </a:t>
            </a:r>
            <a:r>
              <a:rPr lang="pl-PL" dirty="0">
                <a:solidFill>
                  <a:srgbClr val="002060"/>
                </a:solidFill>
              </a:rPr>
              <a:t>Źródła wysokosprawnej kogeneracji - nabór dla ostatecznych odbiorców wsparcia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Wnioskodawcy:</a:t>
            </a:r>
            <a:r>
              <a:rPr lang="pl-PL" dirty="0">
                <a:solidFill>
                  <a:srgbClr val="002060"/>
                </a:solidFill>
              </a:rPr>
              <a:t> Przedsiębiorcy, </a:t>
            </a:r>
            <a:r>
              <a:rPr lang="pl-PL" b="1" dirty="0">
                <a:solidFill>
                  <a:srgbClr val="002060"/>
                </a:solidFill>
              </a:rPr>
              <a:t>jednostki samorządu terytorialnego </a:t>
            </a:r>
            <a:r>
              <a:rPr lang="pl-PL" dirty="0">
                <a:solidFill>
                  <a:srgbClr val="002060"/>
                </a:solidFill>
              </a:rPr>
              <a:t>oraz działające w ich imieniu jednostki organizacyjne, podmioty świadczące usługi publiczne w ramach realizacji obowiązków własnych jednostek samorządu terytorialnego nie będące przedsiębiorcami, spółdzielnie mieszkaniowe.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Nabór wniosków: </a:t>
            </a:r>
            <a:r>
              <a:rPr lang="pl-PL" dirty="0">
                <a:solidFill>
                  <a:srgbClr val="002060"/>
                </a:solidFill>
              </a:rPr>
              <a:t>6.05.2026 r. – 15.07.2026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Instytucja przyjmująca wnioski: </a:t>
            </a:r>
            <a:r>
              <a:rPr lang="pl-PL" dirty="0">
                <a:solidFill>
                  <a:srgbClr val="002060"/>
                </a:solidFill>
              </a:rPr>
              <a:t>Narodowy Fundusz Ochrony Środowiska i Gospodarki Wodnej </a:t>
            </a:r>
          </a:p>
        </p:txBody>
      </p:sp>
    </p:spTree>
    <p:extLst>
      <p:ext uri="{BB962C8B-B14F-4D97-AF65-F5344CB8AC3E}">
        <p14:creationId xmlns:p14="http://schemas.microsoft.com/office/powerpoint/2010/main" val="41685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C4D63-8CA1-8F35-F2AD-F22B75C8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356609-47FE-4EAD-5C4E-29E5DB66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60" y="395461"/>
            <a:ext cx="8640381" cy="1080001"/>
          </a:xfrm>
        </p:spPr>
        <p:txBody>
          <a:bodyPr>
            <a:normAutofit/>
          </a:bodyPr>
          <a:lstStyle/>
          <a:p>
            <a:r>
              <a:rPr lang="pl-PL" dirty="0"/>
              <a:t>02.01 Infrastruktura ciepłownicza (2)</a:t>
            </a:r>
            <a:br>
              <a:rPr lang="pl-PL" dirty="0"/>
            </a:br>
            <a:r>
              <a:rPr lang="pl-PL" sz="2000" dirty="0"/>
              <a:t>Tytuł naboru: Źródła wysokosprawnej kogeneracji (III)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CBB1EE-A6F9-C4DB-3694-0356FB7D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66" y="1835621"/>
            <a:ext cx="8784879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Informacje dodatkowe: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Zakres podmiotowy wsparcia może zostać ograniczony w dokumentacji naborowej.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Dofinansowanie wyłącznie dla  jednostek wytwórczych, z których co najmniej 70% lub więcej ciepła użytkowego wytworzonego w tej instalacji w roku kalendarzowym zostanie wprowadzone do publicznej sieci ciepłowniczej.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1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E8CF66-1336-483C-83E3-906E9215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5" y="323452"/>
            <a:ext cx="9000710" cy="16878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/>
              <a:t>02.04 Adaptacja do zmian klimatu, zapobieganie klęskom i katastrofom</a:t>
            </a:r>
            <a:br>
              <a:rPr lang="pl-PL" dirty="0"/>
            </a:br>
            <a:br>
              <a:rPr lang="pl-PL" dirty="0"/>
            </a:br>
            <a:r>
              <a:rPr lang="pl-PL" sz="2000" dirty="0">
                <a:solidFill>
                  <a:srgbClr val="002060"/>
                </a:solidFill>
              </a:rPr>
              <a:t>Tytuł naboru:  Renaturyzacja przekształconych cieków wodnych i obszarów od wód zależnych (II)</a:t>
            </a:r>
            <a:br>
              <a:rPr lang="pl-PL" sz="2000" dirty="0">
                <a:solidFill>
                  <a:srgbClr val="002060"/>
                </a:solidFill>
              </a:rPr>
            </a:br>
            <a:br>
              <a:rPr lang="pl-PL" dirty="0"/>
            </a:b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C329BC-8587-43F3-8A71-53246A001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659930"/>
            <a:ext cx="936104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Typ projektu: </a:t>
            </a:r>
            <a:r>
              <a:rPr lang="pl-PL" dirty="0">
                <a:solidFill>
                  <a:srgbClr val="002060"/>
                </a:solidFill>
              </a:rPr>
              <a:t>Renaturyzacja przekształconych cieków wodnych i obszarów od wód zależnych </a:t>
            </a: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Wnioskodawcy: jednostki samorządu terytorialnego </a:t>
            </a:r>
            <a:r>
              <a:rPr lang="pl-PL" dirty="0">
                <a:solidFill>
                  <a:srgbClr val="002060"/>
                </a:solidFill>
              </a:rPr>
              <a:t>i ich związki, jednostki organizacyjne działające w imieniu jst, podmioty świadczące usługi publiczne w ramach realizacji obowiązków własnych jst, pozarządowe organizacje ekologiczne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Nabór wniosków: </a:t>
            </a:r>
            <a:r>
              <a:rPr lang="pl-PL" dirty="0">
                <a:solidFill>
                  <a:srgbClr val="002060"/>
                </a:solidFill>
              </a:rPr>
              <a:t>29.05.2026 r. – 30.09.2026 r.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Instytucja przyjmująca wnioski: </a:t>
            </a:r>
            <a:r>
              <a:rPr lang="pl-PL" dirty="0">
                <a:solidFill>
                  <a:srgbClr val="002060"/>
                </a:solidFill>
              </a:rPr>
              <a:t>Narodowy Fundusz Ochrony Środowiska i Gospodarki Wodnej 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712C2-8A8B-AEC9-C526-F5F5C8CD1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134D9-BA7E-473C-95D2-808CFC9E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6" y="323452"/>
            <a:ext cx="10297144" cy="16878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dirty="0"/>
              <a:t>11.02 Wspieranie ochrony krytycznej infrastruktury energetycznej oraz magazynów ciepła na poziomie systemowym</a:t>
            </a:r>
            <a:br>
              <a:rPr lang="pl-PL" dirty="0"/>
            </a:br>
            <a:br>
              <a:rPr lang="pl-PL" dirty="0"/>
            </a:br>
            <a:r>
              <a:rPr lang="pl-PL" sz="2000" dirty="0">
                <a:solidFill>
                  <a:srgbClr val="002060"/>
                </a:solidFill>
              </a:rPr>
              <a:t>Tytuł naboru:  Wspieranie ochrony krytycznej infrastruktury energetycznej oraz magazynów ciepła na poziomie systemowym (magazyny ciepła)</a:t>
            </a:r>
            <a:br>
              <a:rPr lang="pl-PL" sz="2000" dirty="0">
                <a:solidFill>
                  <a:srgbClr val="002060"/>
                </a:solidFill>
              </a:rPr>
            </a:br>
            <a:br>
              <a:rPr lang="pl-PL" dirty="0"/>
            </a:b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7C9602-1D9B-4FC1-2829-BF3C10FE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5" y="1691604"/>
            <a:ext cx="10081121" cy="5236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Typ projektu: </a:t>
            </a:r>
            <a:r>
              <a:rPr lang="pl-PL" dirty="0">
                <a:solidFill>
                  <a:srgbClr val="002060"/>
                </a:solidFill>
              </a:rPr>
              <a:t>Budowa magazynów ciepła na poziomie systemowym, służących zwiększeniu bezpieczeństwa energetycznego, w szczególności poprzez zapewnienie zdolności pracy w trybach awaryjnych</a:t>
            </a: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Wnioskodawcy: Administracja publiczna</a:t>
            </a:r>
            <a:r>
              <a:rPr lang="pl-PL" dirty="0">
                <a:solidFill>
                  <a:srgbClr val="002060"/>
                </a:solidFill>
              </a:rPr>
              <a:t>, Przedsiębiorstwa, Przedsiębiorstwa realizujące cele publiczne, Służby publiczne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Nabór wniosków: 29.05.2026 r. – 30.09.2026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Instytucja przyjmująca wnioski: </a:t>
            </a:r>
            <a:r>
              <a:rPr lang="pl-PL" dirty="0">
                <a:solidFill>
                  <a:srgbClr val="002060"/>
                </a:solidFill>
              </a:rPr>
              <a:t>Narodowy Fundusz Ochrony Środowiska i Gospodarki Wodnej 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11FAF-94CC-865E-B996-7F259383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F590B1-BA97-2E78-FA3F-25E9FE6A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45" y="415626"/>
            <a:ext cx="10297144" cy="168786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11.02 Wspieranie ochrony krytycznej infrastruktury energetycznej oraz magazynów ciepła na poziomie systemowym (2)</a:t>
            </a:r>
            <a:br>
              <a:rPr lang="pl-PL" sz="2700" dirty="0"/>
            </a:br>
            <a:br>
              <a:rPr lang="pl-PL" dirty="0"/>
            </a:br>
            <a:br>
              <a:rPr lang="pl-PL" dirty="0"/>
            </a:b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151DEA-046D-12EE-F8A8-6BAD88D0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5" y="2103487"/>
            <a:ext cx="8928993" cy="3548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Informacje dodatkowe: </a:t>
            </a:r>
            <a:r>
              <a:rPr lang="pl-PL" dirty="0">
                <a:solidFill>
                  <a:srgbClr val="002060"/>
                </a:solidFill>
              </a:rPr>
              <a:t>Dopuszczone do wsparcia są niezależne magazyny energii, które nie muszą być bezpośrednio powiązane z jednym źródłem energii.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Elementem uzupełniającym projektu może być: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budowa przyłączy i infrastruktury towarzyszącej zapewniającej integrację magazynu z publiczną siecią ciepłowniczą i istniejącym źródłem ciepła;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konfiguracja i adaptacja magazynu ciepła (np. systemy sterowania i monitoringu, integracja z systemami SCADA/EMS, odwzorowanie w systemach nadzoru, utworzenie zdalnego dostępu do urządzeń i danych).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0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Fotografia przedstawia grupę młodych osób siedzących na schodach na zewnątrz.&#10;&#10;">
            <a:extLst>
              <a:ext uri="{FF2B5EF4-FFF2-40B4-BE49-F238E27FC236}">
                <a16:creationId xmlns:a16="http://schemas.microsoft.com/office/drawing/2014/main" id="{AE53F75F-3399-EC1F-884F-6EC204BD7B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r="14185"/>
          <a:stretch>
            <a:fillRect/>
          </a:stretch>
        </p:blipFill>
        <p:spPr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7CF77CE3-995A-A27A-B9AD-D7BEE782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3658" y="5364013"/>
            <a:ext cx="6133117" cy="648546"/>
          </a:xfrm>
        </p:spPr>
        <p:txBody>
          <a:bodyPr>
            <a:normAutofit fontScale="90000"/>
          </a:bodyPr>
          <a:lstStyle/>
          <a:p>
            <a:r>
              <a:rPr lang="pl-PL" dirty="0"/>
              <a:t>Fundusze Europejskie dla Rozwoju Społecznego</a:t>
            </a:r>
          </a:p>
        </p:txBody>
      </p:sp>
    </p:spTree>
    <p:extLst>
      <p:ext uri="{BB962C8B-B14F-4D97-AF65-F5344CB8AC3E}">
        <p14:creationId xmlns:p14="http://schemas.microsoft.com/office/powerpoint/2010/main" val="245230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078490-4F7C-4D71-BE54-C5087523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51445"/>
            <a:ext cx="9937104" cy="1372943"/>
          </a:xfrm>
        </p:spPr>
        <p:txBody>
          <a:bodyPr>
            <a:normAutofit/>
          </a:bodyPr>
          <a:lstStyle/>
          <a:p>
            <a:r>
              <a:rPr lang="pl-PL" sz="2400" dirty="0"/>
              <a:t>01.04 Rozwój systemu edukacji</a:t>
            </a:r>
            <a:br>
              <a:rPr lang="pl-PL" sz="2400" dirty="0"/>
            </a:br>
            <a:r>
              <a:rPr lang="pl-PL" sz="2400" dirty="0"/>
              <a:t>Tytuł naboru: Cyfrowa edukacja w JST - rozwiązania strategiczne</a:t>
            </a: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41B2601D-8946-4634-8E92-3C18ACDA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84" y="2051645"/>
            <a:ext cx="9577064" cy="300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Typ projektu: Kształcenie i doskonalenie kadr systemu oświaty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Wnioskodawcy: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Przedsiębiorstwa, </a:t>
            </a: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Administracja publiczna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, Instytucje nauki i edukacji, Organizacje społeczne i związki wyznaniowe, Partnerzy społeczni, Instytucje wspierające biznes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Nabór wniosków: 1.04.2026 r. – 30.09.2026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Instytucja przyjmująca wnioski: 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Ministerstwo Edukacji Narodowej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Dokumentacja konkursowa: </a:t>
            </a:r>
            <a:r>
              <a:rPr lang="pl-PL" dirty="0">
                <a:hlinkClick r:id="rId2"/>
              </a:rPr>
              <a:t>KONKURS Cyfrowa edukacja w jednostkach samorządu terytorialnego nr FERS.01.04-IP.05-001/26 – efs.men.gov.pl</a:t>
            </a:r>
            <a:endParaRPr lang="pl-P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86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94D66-FEDC-1BDA-356D-57317950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3350D-7F69-F14E-BD06-FE5FD1DF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8" y="251445"/>
            <a:ext cx="10297144" cy="1372943"/>
          </a:xfrm>
        </p:spPr>
        <p:txBody>
          <a:bodyPr>
            <a:normAutofit/>
          </a:bodyPr>
          <a:lstStyle/>
          <a:p>
            <a:r>
              <a:rPr lang="pl-PL" sz="2400" dirty="0"/>
              <a:t>01.04 Rozwój systemu edukacji</a:t>
            </a:r>
            <a:br>
              <a:rPr lang="pl-PL" sz="2400" dirty="0"/>
            </a:br>
            <a:r>
              <a:rPr lang="pl-PL" sz="2400" dirty="0"/>
              <a:t>Tytuł naboru: Cyfrowa edukacja w JST - rozwiązania strategiczne (2)</a:t>
            </a: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43853E03-98D0-A601-57B2-7C3AA4F5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813625"/>
            <a:ext cx="9577064" cy="393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Celem konkursu jest przygotowanie kadry jednostek samorządu terytorialnego (JST) do  strategicznego planowania i wdrażania rozwiązań w zakresie cyfryzacji edukacji na ich terenie w kontekście:             </a:t>
            </a:r>
          </a:p>
          <a:p>
            <a:r>
              <a:rPr lang="pl-PL" dirty="0">
                <a:solidFill>
                  <a:srgbClr val="002060"/>
                </a:solidFill>
              </a:rPr>
              <a:t>właściwego wykorzystania dostępnej infrastruktury oraz zaplanowania jej rozbudowy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finansowania, m.in. ze środków unijnych,</a:t>
            </a:r>
          </a:p>
          <a:p>
            <a:r>
              <a:rPr lang="pl-PL" dirty="0">
                <a:solidFill>
                  <a:srgbClr val="002060"/>
                </a:solidFill>
              </a:rPr>
              <a:t>wykorzystania dostępnych cyfrowych zasobów i narzędzi,</a:t>
            </a:r>
          </a:p>
          <a:p>
            <a:r>
              <a:rPr lang="pl-PL" dirty="0">
                <a:solidFill>
                  <a:srgbClr val="002060"/>
                </a:solidFill>
              </a:rPr>
              <a:t>podniesienia kompetencji cyfrowych kadr oświaty oraz zaplanowania dalszego ich doskonalenia,</a:t>
            </a:r>
          </a:p>
          <a:p>
            <a:r>
              <a:rPr lang="pl-PL" dirty="0">
                <a:solidFill>
                  <a:srgbClr val="002060"/>
                </a:solidFill>
              </a:rPr>
              <a:t>identyfikowania zagrożeń związanych z cyberprzemocą oraz naruszeniami bezpieczeństwa w sieci, poszukiwania i wdrażania rozwiązań służących minimalizowaniu występujących zagrożeń.</a:t>
            </a:r>
          </a:p>
        </p:txBody>
      </p:sp>
    </p:spTree>
    <p:extLst>
      <p:ext uri="{BB962C8B-B14F-4D97-AF65-F5344CB8AC3E}">
        <p14:creationId xmlns:p14="http://schemas.microsoft.com/office/powerpoint/2010/main" val="81275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68396-C716-CD21-812D-4819FFA9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54A2B6-C57A-A7B4-70E5-2F1534F1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51445"/>
            <a:ext cx="9505056" cy="1372943"/>
          </a:xfrm>
        </p:spPr>
        <p:txBody>
          <a:bodyPr>
            <a:normAutofit/>
          </a:bodyPr>
          <a:lstStyle/>
          <a:p>
            <a:r>
              <a:rPr lang="pl-PL" sz="2400" dirty="0"/>
              <a:t>1.09 Rozwój kompetencji cyfrowych</a:t>
            </a:r>
            <a:br>
              <a:rPr lang="pl-PL" sz="2400" dirty="0"/>
            </a:br>
            <a:r>
              <a:rPr lang="pl-PL" sz="2400" dirty="0"/>
              <a:t>Tytuł naboru: Kluby Rozwoju Cyfrowego – skalowanie </a:t>
            </a: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588AEFC9-089F-4136-A1F4-55EFC925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36058"/>
            <a:ext cx="9577064" cy="331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Typ projektu: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Rozwój kompetencji cyfrowych: Systemowe wsparcie edukacji cyfrowej osób dorosłych - Kluby Rozwoju Cyfrowego (skalowanie)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Wnioskodawcy: jednostki samorządu terytorialnego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, organizacje pozarządowe, instytucje publiczne z obszaru nauki, instytucje publiczne z obszaru edukacji, instytucje publiczne z obszaru kultury, uczelnie.</a:t>
            </a:r>
            <a:endParaRPr lang="pl-PL" sz="1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Nabór wniosków: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18.03.2026 r. – 5.05.2026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Instytucja przyjmująca wnioski: 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Centrum Projektów Polska Cyfrowa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Dokumentacja konkursowa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pl-PL" dirty="0">
                <a:hlinkClick r:id="rId2"/>
              </a:rPr>
              <a:t>KRC Skalowanie - Centrum Projektów Polska Cyfrowa - Portal Gov.pl</a:t>
            </a:r>
            <a:endParaRPr lang="pl-PL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544CD-CBA5-52DA-B2D0-4DEE0716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7EC82F-C0BF-7A39-73C3-22B56436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51445"/>
            <a:ext cx="9505056" cy="1372943"/>
          </a:xfrm>
        </p:spPr>
        <p:txBody>
          <a:bodyPr>
            <a:normAutofit/>
          </a:bodyPr>
          <a:lstStyle/>
          <a:p>
            <a:r>
              <a:rPr lang="pl-PL" sz="2400" dirty="0"/>
              <a:t>1.09 Rozwój kompetencji cyfrowych</a:t>
            </a:r>
            <a:br>
              <a:rPr lang="pl-PL" sz="2400" dirty="0"/>
            </a:br>
            <a:r>
              <a:rPr lang="pl-PL" sz="2400" dirty="0"/>
              <a:t>Tytuł naboru: Kluby Rozwoju Cyfrowego – skalowanie (2)</a:t>
            </a: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C06DD71F-2AF6-56E2-9195-375F69E2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636058"/>
            <a:ext cx="9577064" cy="331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ase">
              <a:buNone/>
            </a:pPr>
            <a:r>
              <a:rPr lang="pl-PL" dirty="0">
                <a:solidFill>
                  <a:srgbClr val="002060"/>
                </a:solidFill>
              </a:rPr>
              <a:t>Celem konkursu jest poniesienie kompetencji cyfrowych społeczeństwa. W konkursie zostaną wyłonieni operatorzy, którzy zaplanują sieć Klubów Rozwoju Cyfrowego na wybranym przez siebie obszarze. W naborze określono 97 obszarów konkursowych. Na każdym z nich realizowany będzie 1 projekt.   </a:t>
            </a:r>
          </a:p>
          <a:p>
            <a:pPr marL="0" indent="0" fontAlgn="base">
              <a:buNone/>
            </a:pPr>
            <a:r>
              <a:rPr lang="pl-PL" dirty="0">
                <a:solidFill>
                  <a:srgbClr val="002060"/>
                </a:solidFill>
              </a:rPr>
              <a:t>Celem skalowania będzie:</a:t>
            </a:r>
          </a:p>
          <a:p>
            <a:pPr fontAlgn="base"/>
            <a:r>
              <a:rPr lang="pl-PL" dirty="0">
                <a:solidFill>
                  <a:srgbClr val="002060"/>
                </a:solidFill>
              </a:rPr>
              <a:t>podniesienie kompetencji cyfrowych społeczeństwa,</a:t>
            </a:r>
          </a:p>
          <a:p>
            <a:pPr fontAlgn="base"/>
            <a:r>
              <a:rPr lang="pl-PL" dirty="0">
                <a:solidFill>
                  <a:srgbClr val="002060"/>
                </a:solidFill>
              </a:rPr>
              <a:t>utworzenie nowych Klubów Rozwoju Cyfrowego w gminach w całej Polsce,</a:t>
            </a:r>
          </a:p>
          <a:p>
            <a:pPr fontAlgn="base"/>
            <a:r>
              <a:rPr lang="pl-PL" dirty="0">
                <a:solidFill>
                  <a:srgbClr val="002060"/>
                </a:solidFill>
              </a:rPr>
              <a:t>zapewnienie mieszkańcom gmin stałego dostępu do usług edukacyjnych rozwijających kompetencje cyfrowe (szczególnie dla dorosłych).</a:t>
            </a:r>
          </a:p>
        </p:txBody>
      </p:sp>
    </p:spTree>
    <p:extLst>
      <p:ext uri="{BB962C8B-B14F-4D97-AF65-F5344CB8AC3E}">
        <p14:creationId xmlns:p14="http://schemas.microsoft.com/office/powerpoint/2010/main" val="171699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323453"/>
            <a:ext cx="8640381" cy="1080001"/>
          </a:xfrm>
        </p:spPr>
        <p:txBody>
          <a:bodyPr/>
          <a:lstStyle/>
          <a:p>
            <a:r>
              <a:rPr lang="pl-PL" dirty="0"/>
              <a:t>Główny Punkt Informacyjny Funduszy Europejskich w Gdańsku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26FCCEC-8CEA-4D01-B176-7019EC8A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4" y="1430919"/>
            <a:ext cx="8640763" cy="474783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300" b="1" dirty="0">
                <a:solidFill>
                  <a:srgbClr val="002060"/>
                </a:solidFill>
              </a:rPr>
              <a:t>Siedziba</a:t>
            </a:r>
            <a:r>
              <a:rPr lang="pl-PL" sz="3300" dirty="0">
                <a:solidFill>
                  <a:srgbClr val="002060"/>
                </a:solidFill>
              </a:rPr>
              <a:t> – budynek Urzędu Marszałkowskiego Województwa Pomorskiego przy ul. Augustyńskiego 1, Gdańsk 80-819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300" b="1" dirty="0">
                <a:solidFill>
                  <a:srgbClr val="002060"/>
                </a:solidFill>
              </a:rPr>
              <a:t>Godziny otwarcia:</a:t>
            </a: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3300" dirty="0">
                <a:solidFill>
                  <a:srgbClr val="002060"/>
                </a:solidFill>
              </a:rPr>
              <a:t>Poniedziałek-Piątek: 8:00-16:00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3300" b="1" dirty="0">
                <a:solidFill>
                  <a:srgbClr val="002060"/>
                </a:solidFill>
              </a:rPr>
              <a:t>Kontakt telefoniczny</a:t>
            </a:r>
            <a:r>
              <a:rPr lang="pl-PL" sz="3300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de-DE" sz="3300" dirty="0">
                <a:solidFill>
                  <a:srgbClr val="002060"/>
                </a:solidFill>
              </a:rPr>
              <a:t>58 326 81 47</a:t>
            </a:r>
            <a:endParaRPr lang="pl-PL" sz="3300" dirty="0">
              <a:solidFill>
                <a:srgbClr val="002060"/>
              </a:solidFill>
            </a:endParaRP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de-DE" sz="3300" dirty="0">
                <a:solidFill>
                  <a:srgbClr val="002060"/>
                </a:solidFill>
              </a:rPr>
              <a:t>58 326 81 48</a:t>
            </a:r>
            <a:endParaRPr lang="pl-PL" sz="3300" dirty="0">
              <a:solidFill>
                <a:srgbClr val="002060"/>
              </a:solidFill>
            </a:endParaRP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de-DE" sz="3300" dirty="0">
                <a:solidFill>
                  <a:srgbClr val="002060"/>
                </a:solidFill>
              </a:rPr>
              <a:t>58 326 81 52</a:t>
            </a:r>
            <a:endParaRPr lang="pl-PL" sz="3300" dirty="0">
              <a:solidFill>
                <a:srgbClr val="002060"/>
              </a:solidFill>
            </a:endParaRP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solidFill>
                  <a:srgbClr val="002060"/>
                </a:solidFill>
              </a:rPr>
              <a:t>58 326 15 96</a:t>
            </a:r>
          </a:p>
          <a:p>
            <a:pPr lvl="1"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3300" dirty="0">
                <a:solidFill>
                  <a:srgbClr val="002060"/>
                </a:solidFill>
              </a:rPr>
              <a:t>58 326 15 97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altLang="pl-PL" sz="3300" b="1" dirty="0">
                <a:solidFill>
                  <a:srgbClr val="002060"/>
                </a:solidFill>
              </a:rPr>
              <a:t>Kontakt e-mail</a:t>
            </a:r>
            <a:r>
              <a:rPr lang="pl-PL" altLang="pl-PL" sz="3300" b="1" dirty="0"/>
              <a:t>: </a:t>
            </a:r>
            <a:r>
              <a:rPr lang="pl-PL" altLang="pl-PL" sz="3300" b="1" dirty="0">
                <a:solidFill>
                  <a:srgbClr val="002060"/>
                </a:solidFill>
                <a:hlinkClick r:id="rId2"/>
              </a:rPr>
              <a:t>pife.gdansk@pomorskie.eu</a:t>
            </a:r>
            <a:endParaRPr lang="pl-PL" altLang="pl-PL" sz="3300" b="1" dirty="0">
              <a:solidFill>
                <a:srgbClr val="002060"/>
              </a:solidFill>
            </a:endParaRP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altLang="pl-PL" sz="3200" b="1" dirty="0">
                <a:solidFill>
                  <a:srgbClr val="002060"/>
                </a:solidFill>
              </a:rPr>
              <a:t>Strona internetowa: </a:t>
            </a:r>
            <a:r>
              <a:rPr lang="pl-PL" sz="3200" b="1" dirty="0">
                <a:hlinkClick r:id="rId3"/>
              </a:rPr>
              <a:t>funduszeuepomorskie.pl</a:t>
            </a:r>
            <a:endParaRPr lang="pl-PL" sz="3200" b="1" dirty="0"/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l-PL" altLang="pl-PL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F2669-EFB7-A0AC-36D7-38CEB3F1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212CE2-0F22-D031-41A1-C55A9681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251445"/>
            <a:ext cx="9505056" cy="1372943"/>
          </a:xfrm>
        </p:spPr>
        <p:txBody>
          <a:bodyPr>
            <a:normAutofit/>
          </a:bodyPr>
          <a:lstStyle/>
          <a:p>
            <a:r>
              <a:rPr lang="pl-PL" sz="2400" dirty="0"/>
              <a:t>05.01 Innowacje społeczne</a:t>
            </a:r>
            <a:br>
              <a:rPr lang="pl-PL" sz="2400" dirty="0"/>
            </a:br>
            <a:r>
              <a:rPr lang="pl-PL" sz="2400" dirty="0"/>
              <a:t>Tytuł naboru: Laboratorium</a:t>
            </a:r>
          </a:p>
        </p:txBody>
      </p:sp>
      <p:sp>
        <p:nvSpPr>
          <p:cNvPr id="4" name="Symbol zastępczy zawartości 5">
            <a:extLst>
              <a:ext uri="{FF2B5EF4-FFF2-40B4-BE49-F238E27FC236}">
                <a16:creationId xmlns:a16="http://schemas.microsoft.com/office/drawing/2014/main" id="{EE4F518E-5187-E0AE-CBAD-8824D8C1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06" y="1624388"/>
            <a:ext cx="9577064" cy="2868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Typ projektu: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Skalowanie rozwiązań – dopracowanie (o ile będzie to konieczne) </a:t>
            </a:r>
            <a:b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i zwiększenie wykorzystania nowych rozwiązań, stosowanych dotąd w ograniczonym zakresie lub o ograniczonym zasięgu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Wnioskodawcy: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Przedsiębiorstwa, </a:t>
            </a: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Administracja publiczna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, Instytucje nauki i edukacji, Organizacje społeczne i związki wyznaniowe, Partnerzy społeczni, Instytucje wspierające biznes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Nabór wniosków: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1.06.2026 r. – 31.08.2026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cs typeface="Arial" panose="020B0604020202020204" pitchFamily="34" charset="0"/>
              </a:rPr>
              <a:t>Instytucja przyjmująca wnioski: </a:t>
            </a:r>
            <a:r>
              <a:rPr lang="pl-PL" dirty="0">
                <a:solidFill>
                  <a:srgbClr val="002060"/>
                </a:solidFill>
                <a:cs typeface="Arial" panose="020B0604020202020204" pitchFamily="34" charset="0"/>
              </a:rPr>
              <a:t>Ministerstwo Funduszy i Polityki Regionalnej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3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Kolaż fotografii przedstawiający różne środki transportu i technologie, w tym pociąg na wiadukcie, rowerzystów, tomograf komputerowy, autobus elektryczny. ">
            <a:extLst>
              <a:ext uri="{FF2B5EF4-FFF2-40B4-BE49-F238E27FC236}">
                <a16:creationId xmlns:a16="http://schemas.microsoft.com/office/drawing/2014/main" id="{C7F4138A-606D-304C-789F-166DFBFEE2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>
            <a:fillRect/>
          </a:stretch>
        </p:blipFill>
        <p:spPr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rgbClr val="FFFFFF">
              <a:lumMod val="95000"/>
            </a:srgbClr>
          </a:solidFill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836A899-6073-096A-C798-A548A1E82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Fundusze Europejskie dla Pomorza</a:t>
            </a:r>
          </a:p>
        </p:txBody>
      </p:sp>
    </p:spTree>
    <p:extLst>
      <p:ext uri="{BB962C8B-B14F-4D97-AF65-F5344CB8AC3E}">
        <p14:creationId xmlns:p14="http://schemas.microsoft.com/office/powerpoint/2010/main" val="130085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50BC3-75E6-4E9F-9075-790B5EF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544387"/>
            <a:ext cx="9001000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6.11. Infrastruktura turystyki - infrastruktura turystyki kajakowej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4B8D28-6AAE-40AC-9B63-72239B676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Kto może złożyć wniosek: </a:t>
            </a:r>
            <a:r>
              <a:rPr lang="pl-PL" dirty="0">
                <a:solidFill>
                  <a:srgbClr val="002060"/>
                </a:solidFill>
              </a:rPr>
              <a:t>instytucje odpowiedzialne za gospodarkę wodną, </a:t>
            </a:r>
            <a:r>
              <a:rPr lang="pl-PL" b="1" dirty="0">
                <a:solidFill>
                  <a:srgbClr val="002060"/>
                </a:solidFill>
              </a:rPr>
              <a:t>jednostki samorządu terytorialnego</a:t>
            </a:r>
            <a:r>
              <a:rPr lang="pl-PL" dirty="0">
                <a:solidFill>
                  <a:srgbClr val="002060"/>
                </a:solidFill>
              </a:rPr>
              <a:t>, jednostki organizacyjne działające w imieniu jst, Lasy Państwowe, organizacje pozarządowe, pozarządowe organizacje turystyczne, kościoły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związki wyznaniowe, MŚP, duże przedsiębiorstwa.</a:t>
            </a:r>
          </a:p>
          <a:p>
            <a:r>
              <a:rPr lang="pl-PL" b="1" dirty="0">
                <a:solidFill>
                  <a:srgbClr val="002060"/>
                </a:solidFill>
              </a:rPr>
              <a:t>Na co można otrzymać dofinasowanie: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Budowa, przebudowa, rozbudowa obiektów publicznej infrastruktury służącej turystyce wodnej a także roboty budowlane służące poprawie dostępności do przystani.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Budowa, przebudowa i rozbudowa liniowej publicznej infrastruktury turystycznej o znaczeniu regionalnym lub ponadregionalnym służącej rozwojowi aktywnych form turystyki (szlaki wodne wraz z oznakowaniem).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382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50BC3-75E6-4E9F-9075-790B5EF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0" y="251445"/>
            <a:ext cx="10009112" cy="54000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6.11. Infrastruktura turystyki - infrastruktura turystyki kajakowej (2)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4B8D28-6AAE-40AC-9B63-72239B67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971525"/>
            <a:ext cx="936104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Uzupełniająco możliwe będą również:</a:t>
            </a:r>
          </a:p>
          <a:p>
            <a:r>
              <a:rPr lang="pl-PL" dirty="0">
                <a:solidFill>
                  <a:srgbClr val="002060"/>
                </a:solidFill>
              </a:rPr>
              <a:t>działania służące likwidacji barier architektonicznych umożliwiające dostęp osobom ze specjalnymi potrzebami oraz służące poprawie dostępności cyfrowej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informacyjno-komunikacyjnej, w szczególności w oparciu o projektowanie uniwersalne lub zastosowanie racjonalnego usprawnienia,</a:t>
            </a:r>
          </a:p>
          <a:p>
            <a:r>
              <a:rPr lang="pl-PL" dirty="0">
                <a:solidFill>
                  <a:srgbClr val="002060"/>
                </a:solidFill>
              </a:rPr>
              <a:t>zagospodarowanie terenu, w szczególności nasadzenia zieleni, elementy małej architektury,</a:t>
            </a:r>
          </a:p>
          <a:p>
            <a:r>
              <a:rPr lang="pl-PL" dirty="0">
                <a:solidFill>
                  <a:srgbClr val="002060"/>
                </a:solidFill>
              </a:rPr>
              <a:t>działania sprzyjające adaptacji do zmian klimatu poprzez zastosowanie błękitno-zielonej infrastruktury, np. zielone dachy, zielone ściany, ogrody deszczowe itp.,</a:t>
            </a:r>
          </a:p>
          <a:p>
            <a:r>
              <a:rPr lang="pl-PL" dirty="0">
                <a:solidFill>
                  <a:srgbClr val="002060"/>
                </a:solidFill>
              </a:rPr>
              <a:t>działania służące zmniejszeniu energochłonności infrastruktury i przyczyniające się do zmniejszenia kosztów jej utrzymania i osiągnięcia neutralności klimatycznej,</a:t>
            </a:r>
          </a:p>
          <a:p>
            <a:r>
              <a:rPr lang="pl-PL" dirty="0">
                <a:solidFill>
                  <a:srgbClr val="002060"/>
                </a:solidFill>
              </a:rPr>
              <a:t>zakup wyposażenia i sprzętu w tym m.in.:</a:t>
            </a:r>
          </a:p>
          <a:p>
            <a:pPr lvl="1"/>
            <a:r>
              <a:rPr lang="pl-PL" dirty="0">
                <a:solidFill>
                  <a:srgbClr val="002060"/>
                </a:solidFill>
              </a:rPr>
              <a:t>służącego poprawie bezpieczeństwa,</a:t>
            </a:r>
          </a:p>
          <a:p>
            <a:pPr lvl="1"/>
            <a:r>
              <a:rPr lang="pl-PL" dirty="0">
                <a:solidFill>
                  <a:srgbClr val="002060"/>
                </a:solidFill>
              </a:rPr>
              <a:t>stanowiącego wyposażenie obiektów służących kajakarzom.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103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150BC3-75E6-4E9F-9075-790B5EF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50" y="431525"/>
            <a:ext cx="10009112" cy="540001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6.11. Infrastruktura turystyki - infrastruktura turystyki kajakowej (3)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4B8D28-6AAE-40AC-9B63-72239B67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89" y="1706648"/>
            <a:ext cx="9322233" cy="527748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Nabór wniosków: </a:t>
            </a:r>
            <a:r>
              <a:rPr lang="pl-PL" dirty="0">
                <a:solidFill>
                  <a:srgbClr val="002060"/>
                </a:solidFill>
              </a:rPr>
              <a:t>od 05.11.2025 r. do 30.06.2026 r.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Kto organizuje nabór wniosków: </a:t>
            </a:r>
            <a:r>
              <a:rPr lang="pl-PL" dirty="0">
                <a:solidFill>
                  <a:srgbClr val="002060"/>
                </a:solidFill>
              </a:rPr>
              <a:t>Departament Programów Regionalnych UMWP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  <a:p>
            <a:r>
              <a:rPr lang="pl-PL" b="1" dirty="0">
                <a:solidFill>
                  <a:srgbClr val="002060"/>
                </a:solidFill>
              </a:rPr>
              <a:t>Link do dokumentacji konkursowej </a:t>
            </a:r>
            <a:r>
              <a:rPr lang="pl-PL" dirty="0">
                <a:hlinkClick r:id="rId2"/>
              </a:rPr>
              <a:t>6.11. Infrastruktura turystyki - w zakresie projektów dotyczących rozwoju infrastruktury turystyki kajakowej FEPM.06.11-IZ.00-002/25 | Serwis programu Fundusze Europejskie dla Pomorza 2021-2027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839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69538-4CD2-4190-B7F1-39120AF20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31E7D4-31AD-4207-AC72-AC482B320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442" y="4355901"/>
            <a:ext cx="7920037" cy="15121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Główny Punkt Informacyjny Funduszy Europejskich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pl-PL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ul. Augustyńskiego 1, 80-819 Gdańsk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tel. 58 326 81 </a:t>
            </a:r>
            <a:r>
              <a:rPr lang="pl-PL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47,</a:t>
            </a:r>
            <a:r>
              <a:rPr lang="pt-BR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 58 326 81 48, 58 326 81 </a:t>
            </a:r>
            <a:r>
              <a:rPr lang="pl-PL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52, 58 326 15 96, 58 326 15 97</a:t>
            </a:r>
            <a:endParaRPr lang="pt-BR" altLang="pl-PL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pt-BR" altLang="pl-PL" sz="1800" dirty="0">
                <a:solidFill>
                  <a:srgbClr val="002060"/>
                </a:solidFill>
                <a:cs typeface="Arial" panose="020B0604020202020204" pitchFamily="34" charset="0"/>
              </a:rPr>
              <a:t>e-mail:</a:t>
            </a:r>
            <a:r>
              <a:rPr lang="pt-BR" altLang="pl-PL" sz="1800" dirty="0">
                <a:cs typeface="Arial" panose="020B0604020202020204" pitchFamily="34" charset="0"/>
              </a:rPr>
              <a:t> </a:t>
            </a:r>
            <a:r>
              <a:rPr lang="pt-BR" altLang="pl-PL" sz="1800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p</a:t>
            </a:r>
            <a:r>
              <a:rPr lang="pl-PL" altLang="pl-PL" sz="1800" dirty="0" err="1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ife.gdansk</a:t>
            </a:r>
            <a:r>
              <a:rPr lang="pt-BR" altLang="pl-PL" sz="1800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@pomorskie.</a:t>
            </a:r>
            <a:r>
              <a:rPr lang="pl-PL" altLang="pl-PL" sz="1800" dirty="0" err="1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eu</a:t>
            </a:r>
            <a:endParaRPr lang="pl-PL" altLang="pl-PL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pl-PL" altLang="pl-PL" sz="1800" dirty="0">
              <a:solidFill>
                <a:srgbClr val="3399FF"/>
              </a:solidFill>
              <a:cs typeface="Arial" panose="020B0604020202020204" pitchFamily="34" charset="0"/>
            </a:endParaRP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7642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0816D5-E07F-4B45-BF58-3D694CF0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Zakres świadczonych usług (1)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4C324AD-9B9A-4F3C-9254-E01E67A8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051645"/>
            <a:ext cx="8640763" cy="3240384"/>
          </a:xfrm>
        </p:spPr>
        <p:txBody>
          <a:bodyPr>
            <a:normAutofit/>
          </a:bodyPr>
          <a:lstStyle/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konsultacje bezpośrednie, telefoniczne, pisemne, e-mailowe,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prowadzenie klienta,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indywidualne konsultacje u klienta,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diagnoza potrzeb klienta – zaklasyfikowanie pomysłu na projekt do konkretnego priorytetu i działania w programie finansowanym z Funduszy Europejskich lub informacja o braku możliwości dofinansowania pomysłu, </a:t>
            </a:r>
          </a:p>
        </p:txBody>
      </p:sp>
    </p:spTree>
    <p:extLst>
      <p:ext uri="{BB962C8B-B14F-4D97-AF65-F5344CB8AC3E}">
        <p14:creationId xmlns:p14="http://schemas.microsoft.com/office/powerpoint/2010/main" val="36178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87F3C-14C8-4E30-9FD6-4955FE35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Zakres świadczonych usług (2)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6B16010-37AA-4726-9918-673A1BFC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79613"/>
            <a:ext cx="8640763" cy="4392612"/>
          </a:xfrm>
        </p:spPr>
        <p:txBody>
          <a:bodyPr>
            <a:normAutofit/>
          </a:bodyPr>
          <a:lstStyle/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informacja o podstawowych warunkach, kryteriach i procedurach dofinansowania projektu,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informacja o bezpłatnych spotkaniach informacyjnych, szkoleniach, studiach i innych projektach dofinansowanych przez UE,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konsultacje w zakresie partnerstwa publiczno-prywatnego,</a:t>
            </a:r>
          </a:p>
        </p:txBody>
      </p:sp>
    </p:spTree>
    <p:extLst>
      <p:ext uri="{BB962C8B-B14F-4D97-AF65-F5344CB8AC3E}">
        <p14:creationId xmlns:p14="http://schemas.microsoft.com/office/powerpoint/2010/main" val="9391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CBF22-8225-4F9C-95FD-F25BDDC4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Zakres świadczonych usług (3)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375BDD8B-2FAA-4957-9359-176FA1DE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979613"/>
            <a:ext cx="8640763" cy="4392612"/>
          </a:xfrm>
        </p:spPr>
        <p:txBody>
          <a:bodyPr>
            <a:normAutofit/>
          </a:bodyPr>
          <a:lstStyle/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otwarte spotkania informacyjne i szkolenia dla beneficjentów oraz osób, które chcą skorzystać z Funduszy Europejskich (w tym webinaria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seminaria online),</a:t>
            </a:r>
          </a:p>
          <a:p>
            <a:pPr marL="295275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</a:rPr>
              <a:t>Mobilne Punkty Informacyjne i całodzienne dyżury.</a:t>
            </a:r>
          </a:p>
        </p:txBody>
      </p:sp>
    </p:spTree>
    <p:extLst>
      <p:ext uri="{BB962C8B-B14F-4D97-AF65-F5344CB8AC3E}">
        <p14:creationId xmlns:p14="http://schemas.microsoft.com/office/powerpoint/2010/main" val="28873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2FE77-573B-4469-8544-4543B6DA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002060"/>
                </a:solidFill>
              </a:rPr>
              <a:t>Przydatne strony internetowe</a:t>
            </a:r>
            <a:endParaRPr lang="pl-PL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92382883-8423-406D-BB1F-5EF63A012006}"/>
              </a:ext>
            </a:extLst>
          </p:cNvPr>
          <p:cNvSpPr txBox="1">
            <a:spLocks/>
          </p:cNvSpPr>
          <p:nvPr/>
        </p:nvSpPr>
        <p:spPr>
          <a:xfrm>
            <a:off x="305346" y="1619277"/>
            <a:ext cx="4717421" cy="1224136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hlinkClick r:id="rId5"/>
              </a:rPr>
              <a:t>www.funduszeeuropejskie.gov.pl</a:t>
            </a:r>
            <a:endParaRPr lang="pl-PL" altLang="pl-PL" dirty="0"/>
          </a:p>
          <a:p>
            <a:pPr>
              <a:lnSpc>
                <a:spcPct val="125000"/>
              </a:lnSpc>
              <a:spcBef>
                <a:spcPts val="1200"/>
              </a:spcBef>
              <a:buFontTx/>
              <a:buNone/>
            </a:pPr>
            <a:r>
              <a:rPr lang="pl-PL" altLang="pl-PL" dirty="0">
                <a:hlinkClick r:id="rId6"/>
              </a:rPr>
              <a:t>www.funduszeuepomorskie.pl</a:t>
            </a:r>
            <a:endParaRPr lang="pl-PL" altLang="pl-PL" dirty="0"/>
          </a:p>
          <a:p>
            <a:pPr>
              <a:lnSpc>
                <a:spcPct val="125000"/>
              </a:lnSpc>
              <a:spcBef>
                <a:spcPts val="1200"/>
              </a:spcBef>
              <a:buFontTx/>
              <a:buNone/>
            </a:pPr>
            <a:endParaRPr lang="pl-PL" altLang="pl-PL" dirty="0"/>
          </a:p>
        </p:txBody>
      </p:sp>
      <p:pic>
        <p:nvPicPr>
          <p:cNvPr id="4" name="Symbol zastępczy zawartości 6" descr="zrzut ekranu głównej strony internetowej Funduszy Europejskich jako widok ekranów narzędzi na których można uzyskać dostęp do nich, tj. komputer tablet komórka -  ">
            <a:extLst>
              <a:ext uri="{FF2B5EF4-FFF2-40B4-BE49-F238E27FC236}">
                <a16:creationId xmlns:a16="http://schemas.microsoft.com/office/drawing/2014/main" id="{FA41715B-25ED-43EE-827C-96F24FE8A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38" y="2987749"/>
            <a:ext cx="6401355" cy="3371380"/>
          </a:xfrm>
        </p:spPr>
      </p:pic>
    </p:spTree>
    <p:extLst>
      <p:ext uri="{BB962C8B-B14F-4D97-AF65-F5344CB8AC3E}">
        <p14:creationId xmlns:p14="http://schemas.microsoft.com/office/powerpoint/2010/main" val="408456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5E57-06FE-4545-BDDB-62FE4C90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Serwis programu Fundusze Europejskie dla Pomorza</a:t>
            </a:r>
          </a:p>
        </p:txBody>
      </p:sp>
      <p:pic>
        <p:nvPicPr>
          <p:cNvPr id="8" name="Symbol zastępczy zawartości 7" descr="screen ze strony z rozwinięciem menu&#10;">
            <a:extLst>
              <a:ext uri="{FF2B5EF4-FFF2-40B4-BE49-F238E27FC236}">
                <a16:creationId xmlns:a16="http://schemas.microsoft.com/office/drawing/2014/main" id="{913E3C1A-CBCF-4669-9FCA-3D9D7B670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9" y="1763613"/>
            <a:ext cx="8560485" cy="4392612"/>
          </a:xfrm>
        </p:spPr>
      </p:pic>
    </p:spTree>
    <p:extLst>
      <p:ext uri="{BB962C8B-B14F-4D97-AF65-F5344CB8AC3E}">
        <p14:creationId xmlns:p14="http://schemas.microsoft.com/office/powerpoint/2010/main" val="276851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Fotografia lotnicza przedstawiająca krajobraz z zielonymi polami, drogami i zabudowaniami w jesiennych kolorach. W centrum widoczny jest most nad niewielką rzeką oraz rozległe tereny zielone otoczone drogami i budynkami mieszkalnymi.">
            <a:extLst>
              <a:ext uri="{FF2B5EF4-FFF2-40B4-BE49-F238E27FC236}">
                <a16:creationId xmlns:a16="http://schemas.microsoft.com/office/drawing/2014/main" id="{4C60766C-BEFD-4C5E-2541-AF6C18405D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r="29416" b="-1"/>
          <a:stretch>
            <a:fillRect/>
          </a:stretch>
        </p:blipFill>
        <p:spPr>
          <a:xfrm>
            <a:off x="20" y="10"/>
            <a:ext cx="6784955" cy="522127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noFill/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AC2AE459-AD9F-F3D0-E9C4-847064188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642" y="5364013"/>
            <a:ext cx="6912768" cy="936104"/>
          </a:xfrm>
        </p:spPr>
        <p:txBody>
          <a:bodyPr anchor="t">
            <a:normAutofit/>
          </a:bodyPr>
          <a:lstStyle/>
          <a:p>
            <a:r>
              <a:rPr lang="pl-PL" sz="2400" dirty="0"/>
              <a:t>Fundusze Europejskie na Infrastrukturę, Klimat, Środowisko</a:t>
            </a:r>
          </a:p>
        </p:txBody>
      </p:sp>
    </p:spTree>
    <p:extLst>
      <p:ext uri="{BB962C8B-B14F-4D97-AF65-F5344CB8AC3E}">
        <p14:creationId xmlns:p14="http://schemas.microsoft.com/office/powerpoint/2010/main" val="43238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9DFDB-60B4-4E00-A75D-120AC1AF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2060"/>
                </a:solidFill>
              </a:rPr>
              <a:t>01.05 Ochrona przyrody i rozwój zielonej infrastruktury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sz="2000" dirty="0">
                <a:solidFill>
                  <a:srgbClr val="002060"/>
                </a:solidFill>
              </a:rPr>
              <a:t>Tytuł naboru: Rekultywacja i remediacja terenów zdegradowanych (III)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43A82-DFF9-44AF-8785-9E7454621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195661"/>
            <a:ext cx="8640382" cy="4176464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Typ projektu: </a:t>
            </a:r>
            <a:r>
              <a:rPr lang="pl-PL" dirty="0">
                <a:solidFill>
                  <a:srgbClr val="002060"/>
                </a:solidFill>
              </a:rPr>
              <a:t>Rekultywacja i remediacja terenów zdegradowanych działalnością gospodarczą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Wnioskodawcy: </a:t>
            </a:r>
            <a:r>
              <a:rPr lang="pl-PL" dirty="0">
                <a:solidFill>
                  <a:srgbClr val="002060"/>
                </a:solidFill>
              </a:rPr>
              <a:t>regionalne dyrekcje ochrony środowiska, </a:t>
            </a:r>
            <a:r>
              <a:rPr lang="pl-PL" b="1" dirty="0">
                <a:solidFill>
                  <a:srgbClr val="002060"/>
                </a:solidFill>
              </a:rPr>
              <a:t>jednostki samorządu terytorialnego </a:t>
            </a:r>
            <a:r>
              <a:rPr lang="pl-PL" dirty="0">
                <a:solidFill>
                  <a:srgbClr val="002060"/>
                </a:solidFill>
              </a:rPr>
              <a:t>i ich związki oraz jednostki organizacyjne działające w ich imieniu, podmioty świadczące usługi publiczne w ramach realizacji obowiązków własnych j.s.t.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Nabór wniosków: 24.04.2026 r. – 10.07.2026 r.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Instytucja przyjmująca wnioski: </a:t>
            </a:r>
            <a:r>
              <a:rPr lang="pl-PL" dirty="0">
                <a:solidFill>
                  <a:srgbClr val="002060"/>
                </a:solidFill>
              </a:rPr>
              <a:t>Narodowy Fundusz Ochrony Środowiska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Gospodarki Wodnej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0008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19.01.2024r. Przegląd programów krajowych w 2024 r.</Template>
  <TotalTime>2979</TotalTime>
  <Words>1564</Words>
  <Application>Microsoft Office PowerPoint</Application>
  <PresentationFormat>Niestandardowy</PresentationFormat>
  <Paragraphs>120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Wingdings</vt:lpstr>
      <vt:lpstr>Motyw pakietu Office</vt:lpstr>
      <vt:lpstr>Projekt niestandardowy</vt:lpstr>
      <vt:lpstr>„Możliwości wsparcia dla jednostek samorządu terytorialnego z FE w 2026 r.” </vt:lpstr>
      <vt:lpstr>Główny Punkt Informacyjny Funduszy Europejskich w Gdańsku</vt:lpstr>
      <vt:lpstr>Zakres świadczonych usług (1)</vt:lpstr>
      <vt:lpstr>Zakres świadczonych usług (2)</vt:lpstr>
      <vt:lpstr>Zakres świadczonych usług (3)</vt:lpstr>
      <vt:lpstr>Przydatne strony internetowe</vt:lpstr>
      <vt:lpstr>Serwis programu Fundusze Europejskie dla Pomorza</vt:lpstr>
      <vt:lpstr>Fundusze Europejskie na Infrastrukturę, Klimat, Środowisko</vt:lpstr>
      <vt:lpstr>01.05 Ochrona przyrody i rozwój zielonej infrastruktury Tytuł naboru: Rekultywacja i remediacja terenów zdegradowanych (III)</vt:lpstr>
      <vt:lpstr>02.01 Infrastruktura ciepłownicza Tytuł naboru: Źródła wysokosprawnej kogeneracji (III)</vt:lpstr>
      <vt:lpstr>02.01 Infrastruktura ciepłownicza (2) Tytuł naboru: Źródła wysokosprawnej kogeneracji (III)</vt:lpstr>
      <vt:lpstr>02.04 Adaptacja do zmian klimatu, zapobieganie klęskom i katastrofom  Tytuł naboru:  Renaturyzacja przekształconych cieków wodnych i obszarów od wód zależnych (II)   </vt:lpstr>
      <vt:lpstr>11.02 Wspieranie ochrony krytycznej infrastruktury energetycznej oraz magazynów ciepła na poziomie systemowym  Tytuł naboru:  Wspieranie ochrony krytycznej infrastruktury energetycznej oraz magazynów ciepła na poziomie systemowym (magazyny ciepła)   </vt:lpstr>
      <vt:lpstr>11.02 Wspieranie ochrony krytycznej infrastruktury energetycznej oraz magazynów ciepła na poziomie systemowym (2)    </vt:lpstr>
      <vt:lpstr>Fundusze Europejskie dla Rozwoju Społecznego</vt:lpstr>
      <vt:lpstr>01.04 Rozwój systemu edukacji Tytuł naboru: Cyfrowa edukacja w JST - rozwiązania strategiczne</vt:lpstr>
      <vt:lpstr>01.04 Rozwój systemu edukacji Tytuł naboru: Cyfrowa edukacja w JST - rozwiązania strategiczne (2)</vt:lpstr>
      <vt:lpstr>1.09 Rozwój kompetencji cyfrowych Tytuł naboru: Kluby Rozwoju Cyfrowego – skalowanie </vt:lpstr>
      <vt:lpstr>1.09 Rozwój kompetencji cyfrowych Tytuł naboru: Kluby Rozwoju Cyfrowego – skalowanie (2)</vt:lpstr>
      <vt:lpstr>05.01 Innowacje społeczne Tytuł naboru: Laboratorium</vt:lpstr>
      <vt:lpstr>Fundusze Europejskie dla Pomorza</vt:lpstr>
      <vt:lpstr>6.11. Infrastruktura turystyki - infrastruktura turystyki kajakowej </vt:lpstr>
      <vt:lpstr>6.11. Infrastruktura turystyki - infrastruktura turystyki kajakowej (2) </vt:lpstr>
      <vt:lpstr>6.11. Infrastruktura turystyki - infrastruktura turystyki kajakowej (3) 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„Przegląd konkursów w ramach wybranych programów na 2025 r.”</dc:title>
  <dc:creator>Tarwacka Katarzyna</dc:creator>
  <cp:lastModifiedBy>Kalisz Jolanta</cp:lastModifiedBy>
  <cp:revision>177</cp:revision>
  <dcterms:created xsi:type="dcterms:W3CDTF">2025-01-07T12:57:26Z</dcterms:created>
  <dcterms:modified xsi:type="dcterms:W3CDTF">2026-04-10T09:42:45Z</dcterms:modified>
</cp:coreProperties>
</file>