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2" r:id="rId4"/>
    <p:sldId id="267" r:id="rId5"/>
    <p:sldId id="283" r:id="rId6"/>
    <p:sldId id="284" r:id="rId7"/>
    <p:sldId id="285" r:id="rId8"/>
    <p:sldId id="281" r:id="rId9"/>
    <p:sldId id="277" r:id="rId10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41A73A-C11F-422A-BA1D-1C74358DD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C6DAB1-C39A-45D4-B2D6-D5BB2E12C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C51344-E4E3-4CC0-ACE6-D0602A66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2879523-4E36-420A-8443-D8729B2D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62C0E49-B0D7-44B4-91DE-A1377125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622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85FD94-8EA9-4999-A96B-144A2AAD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BF9A519-140E-42D8-A234-E24E22D4A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3AC690-F4A4-402B-9B48-945A6582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1C6632-3699-4323-A3EE-00318EC0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CA8719-14A2-4A30-B136-29C7C8CA9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480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B53CD53-A62F-495C-8FF2-47099427B2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664B217-B0E1-460E-922D-DEC6C4780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66EFE1-83BB-43E4-BE45-5A29EF53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0925AB-D7BA-4043-BCA2-8B8857EA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7FBFFAE-F258-4198-B595-6711BD685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871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6D6C6A-D9FA-4A40-97AC-3641A0DC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7ADB02-CCAB-4048-9691-BD94C352F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6C77C80-D713-4740-B7FE-3E7CE68C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C163A7F-E0A7-42F4-8BEF-B023710F9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A0CA5F8-DE71-48E0-A7A0-BEF0BFFB4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508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0283EB-85FF-459B-B604-552D13097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D72C9D9-AFDA-4573-AFC3-529C4BC6F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49F27FD-D37D-4256-908C-758FBAE1A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CABD99-6154-4F6B-81C3-B7AC787A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4205A5-772F-4B46-BA85-78CB3F50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45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5CF5D5-C7E7-48BC-9B23-D10C5C9D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77577D0-FD55-41A5-BFCF-AA16987E8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0C5B962-01E4-42BE-98CC-6A87E627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B9CDEE-D5C5-45D5-9F1E-DD0C61DFF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C4AC6D9-BF98-47D2-95FB-3EEF1E38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D2530A-F09A-4A0E-9EC8-B79AFA80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97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1BC24-DA63-432D-8DBF-E2AAEE35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8C2181-8758-40A3-9B2C-C08B937DA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C38E188-E191-4291-BF1A-254F3CCAF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ECF4D3C-5B8D-4244-B388-246E8EB84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35FFD7-5E5E-4E4D-AA1B-57596EACD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14E4A1C-4965-4633-9381-3EC4C68C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6BB8CA8C-3FD5-4BC3-8532-D7BBD23D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7CA7215-D268-47F5-9F51-F70099C80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34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E66606-5D4A-4B55-86FF-2C2256373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09E9DD-AB00-4B7B-93C0-C592B8B9C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3F93721-4AFA-4F9B-89CA-24FB7201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1C09110-E775-4355-A22A-AAAB0AFE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367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3D13A1F-5EA0-4CF4-B06F-6AA9B36C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D09CEA8-0F0B-4649-A086-89E2A7D89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AD123F1-B1AA-4038-B9FC-E19BAF85C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909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43EFA5-D0B6-4DDD-8205-0D9A67AE8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804F7D-ED01-4371-BC65-91A47A753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40C856E-7CAD-4E46-A293-3D0FEBDA6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EF815BB-9333-4672-A8A6-BE1E8C71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4DCD170-D160-4192-A3DE-B6295332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F19BB32-4882-498D-9DC3-B538F5C0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617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6B84D3-EA83-4A22-B0FE-67A9BED8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EA98B0-2B9A-40A3-9F7A-69CEC97F2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A838F67-29C0-4FA9-B74B-F8C17EF20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2D53D3-56CA-4780-8F1C-ED2D35161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C9B81A-4EEE-4F04-B683-FE9218D3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46119E-072E-48DA-97DA-39FC60A4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46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4FD0852-97BD-47DC-9811-90F13C53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8925DDD-2A39-4EF9-BA46-0BBEB13D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6B17D0-7B42-4566-A186-417F25B13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E86C0-A898-48E7-8DA3-49F966F623DD}" type="datetimeFigureOut">
              <a:rPr lang="pl-PL" smtClean="0"/>
              <a:t>13.04.2026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11BB9A-C91E-40D5-A73F-08BE0295B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5D905FD-8C77-4300-97D4-277E82DD4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6C2E8-02E1-4A45-A44F-BA427848C6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25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eagrants.org/pl/poland" TargetMode="External"/><Relationship Id="rId2" Type="http://schemas.openxmlformats.org/officeDocument/2006/relationships/hyperlink" Target="https://commission.europa.eu/funding-tenders/find-funding/eu-funding-programmes/technical-support-instrument/technical-support-instrument-tsi_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gramymiedzynarodowe.pomorskie.e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mailto:rpm@pomorskie.e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84542B40-F9BE-4A43-BC55-E11BDE453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87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E2CCFB95-DA08-4EB9-AF22-A1A2D79F8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17597"/>
            <a:ext cx="9144000" cy="1695608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  <a:t>Programy Międzynarodowe</a:t>
            </a:r>
            <a:br>
              <a:rPr lang="pl-PL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Departament Rozwoju Regionalnego i Przestrzennego</a:t>
            </a:r>
          </a:p>
        </p:txBody>
      </p:sp>
      <p:sp>
        <p:nvSpPr>
          <p:cNvPr id="8" name="Podtytuł 6">
            <a:extLst>
              <a:ext uri="{FF2B5EF4-FFF2-40B4-BE49-F238E27FC236}">
                <a16:creationId xmlns:a16="http://schemas.microsoft.com/office/drawing/2014/main" id="{4A5EBF81-2254-419F-A97F-5632F650F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83953"/>
            <a:ext cx="9144000" cy="1182828"/>
          </a:xfrm>
        </p:spPr>
        <p:txBody>
          <a:bodyPr>
            <a:noAutofit/>
          </a:bodyPr>
          <a:lstStyle/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Gdańsk, 15.04.2026 r. </a:t>
            </a:r>
          </a:p>
          <a:p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Agata Radziun</a:t>
            </a:r>
          </a:p>
        </p:txBody>
      </p:sp>
    </p:spTree>
    <p:extLst>
      <p:ext uri="{BB962C8B-B14F-4D97-AF65-F5344CB8AC3E}">
        <p14:creationId xmlns:p14="http://schemas.microsoft.com/office/powerpoint/2010/main" val="186458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544B9A64-F97D-4F4E-8CAB-0B92D9949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5" y="388429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Referat Programów Międzynarodowych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6C3BA4D-0297-415B-B118-6894A82B0616}"/>
              </a:ext>
            </a:extLst>
          </p:cNvPr>
          <p:cNvSpPr txBox="1"/>
          <p:nvPr/>
        </p:nvSpPr>
        <p:spPr>
          <a:xfrm>
            <a:off x="555811" y="1072918"/>
            <a:ext cx="1047737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Nasze zadania: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Wspieranie podmiotów z województwa pomorskiego w przygotowaniu i realizacji projektów w ramach programów międzynarodowych, w tym poprzez działania informacyjne, promocyjne, szkoleniowe i doradcze.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Monitorowanie udziału pomorskich podmiotów w programach międzynarodowych.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Inicjowanie projektów z udziałem jednostek pomorskiego samorządu regionalnego.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Uczestnictwo w komitetach monitorujących programy oraz organach selekcyjnych projektów odpowiedzialnych za przyznawanie funduszy.</a:t>
            </a:r>
          </a:p>
          <a:p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CA302C0-78F5-432E-A945-9E3BE409F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EBDC5E4-2F6B-41A8-AC02-D96105672932}"/>
              </a:ext>
            </a:extLst>
          </p:cNvPr>
          <p:cNvSpPr txBox="1"/>
          <p:nvPr/>
        </p:nvSpPr>
        <p:spPr>
          <a:xfrm>
            <a:off x="684074" y="4279617"/>
            <a:ext cx="10164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Programy, z którymi pracujemy:</a:t>
            </a:r>
          </a:p>
          <a:p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Programy Europejskiej Współpracy Terytorialnej (INTERREG);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Programy zarządzane centralnie przez Komisję Europejską;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Programy współpracy z Norwegią i krajami EOG.</a:t>
            </a:r>
          </a:p>
        </p:txBody>
      </p:sp>
    </p:spTree>
    <p:extLst>
      <p:ext uri="{BB962C8B-B14F-4D97-AF65-F5344CB8AC3E}">
        <p14:creationId xmlns:p14="http://schemas.microsoft.com/office/powerpoint/2010/main" val="413616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F408-4C75-9386-BF82-7D5D78B6A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99932A5E-62CE-E841-A1DC-802FB07F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98" y="717479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Programy </a:t>
            </a:r>
            <a:r>
              <a:rPr lang="pl-P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 2021-2027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4F293A3-72C3-2436-35D0-3833C32930DD}"/>
              </a:ext>
            </a:extLst>
          </p:cNvPr>
          <p:cNvSpPr txBox="1"/>
          <p:nvPr/>
        </p:nvSpPr>
        <p:spPr>
          <a:xfrm>
            <a:off x="555811" y="2000312"/>
            <a:ext cx="104773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Inicjatywa wspólnotowa zwana INTERREG to inaczej Europejska Współpraca Terytorialna, stanowiąca część polityki spójności Unii Europejskiej.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inicjatywy INTERREG wydzielono 3 komponenty współpracy międzynarodowej:</a:t>
            </a:r>
          </a:p>
          <a:p>
            <a:pPr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współpraca przygraniczna (transgraniczna) – program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Południowy Bałtyk;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współpraca ponadnarodowa (transnarodowa) – program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Region Morza Bałtyckiego,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Europa Środkowa;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współpraca międzyregionalna – programy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Europa, ESPON, URBACT.</a:t>
            </a:r>
            <a:endParaRPr lang="pl-PL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DCAD8A8-5438-F278-4313-ED8954313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EU funding opportunities under the Interreg Programme | IED">
            <a:extLst>
              <a:ext uri="{FF2B5EF4-FFF2-40B4-BE49-F238E27FC236}">
                <a16:creationId xmlns:a16="http://schemas.microsoft.com/office/drawing/2014/main" id="{5D081878-01DA-21E6-9994-1FB1DAE2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689" y="50484"/>
            <a:ext cx="2854325" cy="181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3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2FBF5A-0325-40E0-8278-AB5DEE52EF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95B427D-D777-4ED7-B74D-58AC58B9B513}"/>
              </a:ext>
            </a:extLst>
          </p:cNvPr>
          <p:cNvSpPr txBox="1"/>
          <p:nvPr/>
        </p:nvSpPr>
        <p:spPr>
          <a:xfrm>
            <a:off x="322730" y="1102659"/>
            <a:ext cx="929675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Horyzont Europa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rozwój nauki i badań,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Łącząc Europę (CEF)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wspieranie modernizacji i budowy infrastruktury,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LIFE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środowisko naturalne i przeciwdziałanie zmianom klimatycznym,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Cyfrowa Europa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cyfryzacja i 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cyberbezpieczeństwo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Kreatywna Europa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rozwój kulturowy,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Erasmus+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społeczeństwo i wymiana studencka,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EU4HEALTH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ochrona zdrowia i rozwój e-usług,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CERV –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Obywatele, Równość, Prawa i Wartości.</a:t>
            </a:r>
          </a:p>
          <a:p>
            <a:pPr marL="342900" indent="-342900">
              <a:buAutoNum type="arabicPeriod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228C48F1-0531-4F7D-BFD6-7E886E4039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4766" y="1128366"/>
            <a:ext cx="1801906" cy="68953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C2D4812-4F5A-4B1B-953A-8AF1BFBEE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3653" y="1817897"/>
            <a:ext cx="1804056" cy="104916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240B9F-1EE2-49F0-9830-EB8DEF52D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719" y="3198849"/>
            <a:ext cx="1801906" cy="760178"/>
          </a:xfrm>
          <a:prstGeom prst="rect">
            <a:avLst/>
          </a:prstGeom>
        </p:spPr>
      </p:pic>
      <p:pic>
        <p:nvPicPr>
          <p:cNvPr id="10" name="Picture 10" descr="Otwarcie Krajowego Punktu Kontaktowego dla programu Digital Europe -  Krajowy Punkt Kontaktowy">
            <a:extLst>
              <a:ext uri="{FF2B5EF4-FFF2-40B4-BE49-F238E27FC236}">
                <a16:creationId xmlns:a16="http://schemas.microsoft.com/office/drawing/2014/main" id="{CEEAEE78-205F-4B4D-AD9D-384B36A0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364" y="5354418"/>
            <a:ext cx="1801906" cy="7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11B559D-854B-47DE-9C04-BEFB11E98A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238" y="4421570"/>
            <a:ext cx="2000250" cy="571500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:a16="http://schemas.microsoft.com/office/drawing/2014/main" id="{0F143EB4-7B77-4AA2-8610-3DA7F271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571" y="44624"/>
            <a:ext cx="7957958" cy="687611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Programy Komisji Europejskiej</a:t>
            </a:r>
          </a:p>
        </p:txBody>
      </p:sp>
    </p:spTree>
    <p:extLst>
      <p:ext uri="{BB962C8B-B14F-4D97-AF65-F5344CB8AC3E}">
        <p14:creationId xmlns:p14="http://schemas.microsoft.com/office/powerpoint/2010/main" val="3409498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4E3E3-6475-D1D0-2513-253E6CC30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327BB3C0-7590-439A-347D-B9F72BA32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98" y="351719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Fundusze Norweskie i EOG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002EC12-1BF4-291D-0947-B85FC26496A6}"/>
              </a:ext>
            </a:extLst>
          </p:cNvPr>
          <p:cNvSpPr txBox="1"/>
          <p:nvPr/>
        </p:nvSpPr>
        <p:spPr>
          <a:xfrm>
            <a:off x="320040" y="1351088"/>
            <a:ext cx="11695176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Fundusze EOG i fundusze norweskie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stanowią wkład Islandii, Liechtensteinu i Norwegii w zmniejszanie różnic gospodarczych i społecznych w Europie oraz we wzmacnianie stosunków dwustronnych 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15 państwami beneficjentami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Europie Północnej, Środkowej i Południowej.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23 kwietnia 2025 r. w Warszawie podpisano umowy na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IV edycję Funduszy Norweskich i EOG dla Polski na lata 2021-2028.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Okres kwalifikowalności wydatków dla projektów IV edycji Funduszy Norweskich i EOG rozpoczyna się 24 kwietnia 2025 r. i potrwa w większości przypadków do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30.04.2031 r.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Polska otrzyma blisko  4 mld zł (925 mln euro).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Prawdopodobny termin podpisania umów na pierwsze programy to początek 2026 roku.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Pierwsze nabory powinny ruszyć w pierwszej połowie 2026 roku.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Całościowo za wdrażanie Funduszy Norweskich i EOG w Polsce odpowiada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Ministerstwo Funduszy i Polityki Regionalnej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Formalnie ministerstwo jest Krajowym Punktem Kontaktowym dla Funduszy Norweskich i EOG. 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D929C1F-DABB-7E1F-4017-3767D954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afika będąca logiem Funduszy Norweskich i EOG - barwy biała i czarna - czarny napis na białym tle ">
            <a:extLst>
              <a:ext uri="{FF2B5EF4-FFF2-40B4-BE49-F238E27FC236}">
                <a16:creationId xmlns:a16="http://schemas.microsoft.com/office/drawing/2014/main" id="{C664ACC2-57AC-228E-4EF9-B897122E3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56" y="1"/>
            <a:ext cx="2343390" cy="14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3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03A4-8220-E7F2-C0F9-4375731DC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DA9B9ED8-EA37-94F7-C9F7-8FFC855F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717479"/>
            <a:ext cx="9966960" cy="687611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Pieniądze zostaną przeznaczone na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osiem programów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którymi będą zarządzać polskie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instytucje publiczne (tzw. operatorzy):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385738D-ABAA-68CA-04A2-DFDE03940207}"/>
              </a:ext>
            </a:extLst>
          </p:cNvPr>
          <p:cNvSpPr txBox="1"/>
          <p:nvPr/>
        </p:nvSpPr>
        <p:spPr>
          <a:xfrm>
            <a:off x="555810" y="1579688"/>
            <a:ext cx="11249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DD82F1D-D2C4-12FE-6B43-CCF04F2B7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afika będąca logiem Funduszy Norweskich i EOG - barwy biała i czarna - czarny napis na białym tle ">
            <a:extLst>
              <a:ext uri="{FF2B5EF4-FFF2-40B4-BE49-F238E27FC236}">
                <a16:creationId xmlns:a16="http://schemas.microsoft.com/office/drawing/2014/main" id="{0DB3D586-36A7-0552-1C38-16FF49CB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512" y="1"/>
            <a:ext cx="2352534" cy="144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8704BB94-475F-31C6-41AD-86B91B0E6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60410"/>
              </p:ext>
            </p:extLst>
          </p:nvPr>
        </p:nvGraphicFramePr>
        <p:xfrm>
          <a:off x="1463825" y="1405090"/>
          <a:ext cx="8688349" cy="4882826"/>
        </p:xfrm>
        <a:graphic>
          <a:graphicData uri="http://schemas.openxmlformats.org/drawingml/2006/table">
            <a:tbl>
              <a:tblPr firstRow="1" firstCol="1" bandRow="1"/>
              <a:tblGrid>
                <a:gridCol w="3431765">
                  <a:extLst>
                    <a:ext uri="{9D8B030D-6E8A-4147-A177-3AD203B41FA5}">
                      <a16:colId xmlns:a16="http://schemas.microsoft.com/office/drawing/2014/main" val="1350302366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65134436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4110572040"/>
                    </a:ext>
                  </a:extLst>
                </a:gridCol>
              </a:tblGrid>
              <a:tr h="5478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Operator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Kwota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58767"/>
                  </a:ext>
                </a:extLst>
              </a:tr>
              <a:tr h="494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Badania Stosowane i Innowacje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Narodowe Centrum Badań i Rozwoju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80 mln euro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411204"/>
                  </a:ext>
                </a:extLst>
              </a:tr>
              <a:tr h="458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Badania Podstawowe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Narodowe Centrum Nauki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 mln euro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091892"/>
                  </a:ext>
                </a:extLst>
              </a:tr>
              <a:tr h="494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  <a:effectLst/>
                        </a:rPr>
                        <a:t>Rozwój Lokalny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Ministerstwo Funduszy i Polityki Regionalnej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168 mln euro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89811"/>
                  </a:ext>
                </a:extLst>
              </a:tr>
              <a:tr h="677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  <a:effectLst/>
                        </a:rPr>
                        <a:t>Zielona Przedsiębiorczość i Innowacje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Polska Agencja Rozwoju i Przedsiębiorczości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55 mln euro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210247"/>
                  </a:ext>
                </a:extLst>
              </a:tr>
              <a:tr h="494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  <a:effectLst/>
                        </a:rPr>
                        <a:t>Sprawiedliwość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Ministerstwo Sprawiedliwości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60 mln euro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642184"/>
                  </a:ext>
                </a:extLst>
              </a:tr>
              <a:tr h="616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  <a:effectLst/>
                        </a:rPr>
                        <a:t>Sprawy Wewnętrzne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Ministerstwo Spraw Wewnętrznych i Administracji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</a:rPr>
                        <a:t>70 mln euro</a:t>
                      </a:r>
                      <a:endParaRPr lang="pl-PL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146993"/>
                  </a:ext>
                </a:extLst>
              </a:tr>
              <a:tr h="4946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>
                          <a:solidFill>
                            <a:schemeClr val="tx1"/>
                          </a:solidFill>
                          <a:effectLst/>
                        </a:rPr>
                        <a:t>Zielona Transformacja</a:t>
                      </a:r>
                      <a:endParaRPr lang="pl-PL" sz="1400" b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Ministerstwo Klimatu i Środowiska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</a:rPr>
                        <a:t>160 mln euro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9420"/>
                  </a:ext>
                </a:extLst>
              </a:tr>
              <a:tr h="5832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0" dirty="0">
                          <a:solidFill>
                            <a:schemeClr val="tx1"/>
                          </a:solidFill>
                          <a:effectLst/>
                        </a:rPr>
                        <a:t>Kultura</a:t>
                      </a: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Ministerstwo Kultury i Dziedzictwa Narodowego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Segoe UI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90 mln euro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0957" marR="130957" marT="130957" marB="13095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78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361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700B9-CC4C-89F4-1E3D-BCB2F418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2CBE4AA-7BE2-6A8A-1533-1F9C1AEBE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198" y="351719"/>
            <a:ext cx="7957958" cy="687611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Fundusze Norweskie i EOG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F804F50-FBE4-810B-E6E3-9873AA0B62B4}"/>
              </a:ext>
            </a:extLst>
          </p:cNvPr>
          <p:cNvSpPr txBox="1"/>
          <p:nvPr/>
        </p:nvSpPr>
        <p:spPr>
          <a:xfrm>
            <a:off x="320040" y="1351088"/>
            <a:ext cx="11695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002B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Dodatkowo pieniądze zostaną przeznaczone min. na:</a:t>
            </a:r>
          </a:p>
          <a:p>
            <a:pPr algn="ctr"/>
            <a:endParaRPr lang="pl-PL" sz="2000" b="1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Fundusz Społeczeństwa Obywatelskiego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dla organizacji pozarządowych, którym będzie zarządzać konsorcjum organizacji pozarządowych – 83,5 mln euro;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	Aktualności ze świata Funduszy Norweskich i EOG: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https://eeagrants.org/pl/poland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44A650-C8CD-5E55-45D8-701A87702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928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grafika będąca logiem Funduszy Norweskich i EOG - barwy biała i czarna - czarny napis na białym tle ">
            <a:extLst>
              <a:ext uri="{FF2B5EF4-FFF2-40B4-BE49-F238E27FC236}">
                <a16:creationId xmlns:a16="http://schemas.microsoft.com/office/drawing/2014/main" id="{D4C85B92-8EE5-AA99-8C8E-1A5F689B8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656" y="1"/>
            <a:ext cx="2343390" cy="143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32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8AD59775-0FC9-4A96-886F-7FF28B23B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886" y="268847"/>
            <a:ext cx="5702060" cy="687611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8B4A212-F575-481B-99F3-5AA2CA7EC0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54356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5D28FE90-D62F-46CA-9440-E7E842E71F2A}"/>
              </a:ext>
            </a:extLst>
          </p:cNvPr>
          <p:cNvSpPr txBox="1"/>
          <p:nvPr/>
        </p:nvSpPr>
        <p:spPr>
          <a:xfrm>
            <a:off x="664081" y="1520786"/>
            <a:ext cx="104976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Serwis informacyjny programów międzynarodowych województwa pomorskiego:</a:t>
            </a:r>
          </a:p>
          <a:p>
            <a:pPr algn="ctr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https://programymiedzynarodowe.pomorskie.eu/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	E-mail: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programymiedzynarodowe@pomorskie.eu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Pomorskie.eu">
            <a:extLst>
              <a:ext uri="{FF2B5EF4-FFF2-40B4-BE49-F238E27FC236}">
                <a16:creationId xmlns:a16="http://schemas.microsoft.com/office/drawing/2014/main" id="{FF04FE9C-8450-4F0C-BFBA-F71967838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776" y="4927584"/>
            <a:ext cx="4490942" cy="164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75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rb województwa + napis Urząd Marszałkowski Województwa Pomorskiego">
            <a:extLst>
              <a:ext uri="{FF2B5EF4-FFF2-40B4-BE49-F238E27FC236}">
                <a16:creationId xmlns:a16="http://schemas.microsoft.com/office/drawing/2014/main" id="{B974862C-FB2C-4A7E-BD5B-BFC2D1B42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03" y="1196752"/>
            <a:ext cx="7078827" cy="129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3">
            <a:extLst>
              <a:ext uri="{FF2B5EF4-FFF2-40B4-BE49-F238E27FC236}">
                <a16:creationId xmlns:a16="http://schemas.microsoft.com/office/drawing/2014/main" id="{0948DFB8-3C42-4DC0-A1D0-3FEEEE8BCD1B}"/>
              </a:ext>
            </a:extLst>
          </p:cNvPr>
          <p:cNvSpPr txBox="1">
            <a:spLocks/>
          </p:cNvSpPr>
          <p:nvPr/>
        </p:nvSpPr>
        <p:spPr>
          <a:xfrm>
            <a:off x="3581841" y="3429000"/>
            <a:ext cx="6668583" cy="10895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5400" b="1" dirty="0">
                <a:latin typeface="Arial" panose="020B0604020202020204" pitchFamily="34" charset="0"/>
                <a:cs typeface="Arial" panose="020B0604020202020204" pitchFamily="34" charset="0"/>
              </a:rPr>
              <a:t>Dziękuję za uwagę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7467062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573</Words>
  <Application>Microsoft Office PowerPoint</Application>
  <PresentationFormat>Panoramiczny</PresentationFormat>
  <Paragraphs>94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Motyw pakietu Office</vt:lpstr>
      <vt:lpstr>Programy Międzynarodowe Departament Rozwoju Regionalnego i Przestrzennego</vt:lpstr>
      <vt:lpstr>Referat Programów Międzynarodowych </vt:lpstr>
      <vt:lpstr>Programy Interreg 2021-2027</vt:lpstr>
      <vt:lpstr> Programy Komisji Europejskiej</vt:lpstr>
      <vt:lpstr>Fundusze Norweskie i EOG</vt:lpstr>
      <vt:lpstr>Pieniądze zostaną przeznaczone na osiem programów, którymi będą zarządzać polskie instytucje publiczne (tzw. operatorzy):</vt:lpstr>
      <vt:lpstr>Fundusze Norweskie i EOG</vt:lpstr>
      <vt:lpstr> Kontakt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Municipalities as beneficiaries of European Union’s funds</dc:title>
  <dc:creator>Faruga Szymon</dc:creator>
  <cp:lastModifiedBy>Agata Radziun</cp:lastModifiedBy>
  <cp:revision>107</cp:revision>
  <cp:lastPrinted>2026-01-08T10:35:29Z</cp:lastPrinted>
  <dcterms:created xsi:type="dcterms:W3CDTF">2025-11-26T11:16:16Z</dcterms:created>
  <dcterms:modified xsi:type="dcterms:W3CDTF">2026-04-13T07:09:30Z</dcterms:modified>
</cp:coreProperties>
</file>