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9"/>
  </p:notesMasterIdLst>
  <p:sldIdLst>
    <p:sldId id="572" r:id="rId2"/>
    <p:sldId id="626" r:id="rId3"/>
    <p:sldId id="478" r:id="rId4"/>
    <p:sldId id="509" r:id="rId5"/>
    <p:sldId id="470" r:id="rId6"/>
    <p:sldId id="606" r:id="rId7"/>
    <p:sldId id="588" r:id="rId8"/>
    <p:sldId id="602" r:id="rId9"/>
    <p:sldId id="636" r:id="rId10"/>
    <p:sldId id="632" r:id="rId11"/>
    <p:sldId id="500" r:id="rId12"/>
    <p:sldId id="486" r:id="rId13"/>
    <p:sldId id="628" r:id="rId14"/>
    <p:sldId id="635" r:id="rId15"/>
    <p:sldId id="487" r:id="rId16"/>
    <p:sldId id="576" r:id="rId17"/>
    <p:sldId id="560" r:id="rId18"/>
    <p:sldId id="483" r:id="rId19"/>
    <p:sldId id="564" r:id="rId20"/>
    <p:sldId id="607" r:id="rId21"/>
    <p:sldId id="658" r:id="rId22"/>
    <p:sldId id="662" r:id="rId23"/>
    <p:sldId id="591" r:id="rId24"/>
    <p:sldId id="593" r:id="rId25"/>
    <p:sldId id="592" r:id="rId26"/>
    <p:sldId id="497" r:id="rId27"/>
    <p:sldId id="595" r:id="rId28"/>
    <p:sldId id="597" r:id="rId29"/>
    <p:sldId id="599" r:id="rId30"/>
    <p:sldId id="600" r:id="rId31"/>
    <p:sldId id="601" r:id="rId32"/>
    <p:sldId id="594" r:id="rId33"/>
    <p:sldId id="663" r:id="rId34"/>
    <p:sldId id="637" r:id="rId35"/>
    <p:sldId id="498" r:id="rId36"/>
    <p:sldId id="631" r:id="rId37"/>
    <p:sldId id="640" r:id="rId38"/>
    <p:sldId id="639" r:id="rId39"/>
    <p:sldId id="634" r:id="rId40"/>
    <p:sldId id="660" r:id="rId41"/>
    <p:sldId id="641" r:id="rId42"/>
    <p:sldId id="575" r:id="rId43"/>
    <p:sldId id="573" r:id="rId44"/>
    <p:sldId id="596" r:id="rId45"/>
    <p:sldId id="654" r:id="rId46"/>
    <p:sldId id="579" r:id="rId47"/>
    <p:sldId id="664" r:id="rId48"/>
    <p:sldId id="642" r:id="rId49"/>
    <p:sldId id="435" r:id="rId50"/>
    <p:sldId id="610" r:id="rId51"/>
    <p:sldId id="352" r:id="rId52"/>
    <p:sldId id="657" r:id="rId53"/>
    <p:sldId id="494" r:id="rId54"/>
    <p:sldId id="661" r:id="rId55"/>
    <p:sldId id="651" r:id="rId56"/>
    <p:sldId id="603" r:id="rId57"/>
    <p:sldId id="343" r:id="rId58"/>
    <p:sldId id="665" r:id="rId59"/>
    <p:sldId id="643" r:id="rId60"/>
    <p:sldId id="646" r:id="rId61"/>
    <p:sldId id="655" r:id="rId62"/>
    <p:sldId id="647" r:id="rId63"/>
    <p:sldId id="666" r:id="rId64"/>
    <p:sldId id="644" r:id="rId65"/>
    <p:sldId id="553" r:id="rId66"/>
    <p:sldId id="650" r:id="rId67"/>
    <p:sldId id="648" r:id="rId68"/>
    <p:sldId id="652" r:id="rId69"/>
    <p:sldId id="673" r:id="rId70"/>
    <p:sldId id="333" r:id="rId71"/>
    <p:sldId id="495" r:id="rId72"/>
    <p:sldId id="512" r:id="rId73"/>
    <p:sldId id="513" r:id="rId74"/>
    <p:sldId id="514" r:id="rId75"/>
    <p:sldId id="515" r:id="rId76"/>
    <p:sldId id="516" r:id="rId77"/>
    <p:sldId id="517" r:id="rId78"/>
    <p:sldId id="518" r:id="rId79"/>
    <p:sldId id="520" r:id="rId80"/>
    <p:sldId id="521" r:id="rId81"/>
    <p:sldId id="522" r:id="rId82"/>
    <p:sldId id="523" r:id="rId83"/>
    <p:sldId id="670" r:id="rId84"/>
    <p:sldId id="524" r:id="rId85"/>
    <p:sldId id="525" r:id="rId86"/>
    <p:sldId id="526" r:id="rId87"/>
    <p:sldId id="454" r:id="rId88"/>
    <p:sldId id="669" r:id="rId89"/>
    <p:sldId id="672" r:id="rId90"/>
    <p:sldId id="653" r:id="rId91"/>
    <p:sldId id="659" r:id="rId92"/>
    <p:sldId id="667" r:id="rId93"/>
    <p:sldId id="462" r:id="rId94"/>
    <p:sldId id="459" r:id="rId95"/>
    <p:sldId id="460" r:id="rId96"/>
    <p:sldId id="668" r:id="rId97"/>
    <p:sldId id="408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dzińska Magdalena" initials="RM" lastIdx="2" clrIdx="0">
    <p:extLst>
      <p:ext uri="{19B8F6BF-5375-455C-9EA6-DF929625EA0E}">
        <p15:presenceInfo xmlns:p15="http://schemas.microsoft.com/office/powerpoint/2012/main" userId="S::Magdalena.Rudzinska@mfipr.gov.pl::d8ab3683-7846-4522-bad9-b3f4585292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40C"/>
    <a:srgbClr val="1FFC14"/>
    <a:srgbClr val="FAEFEA"/>
    <a:srgbClr val="FAE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84499" autoAdjust="0"/>
  </p:normalViewPr>
  <p:slideViewPr>
    <p:cSldViewPr snapToGrid="0">
      <p:cViewPr varScale="1">
        <p:scale>
          <a:sx n="96" d="100"/>
          <a:sy n="96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047F1-D783-4ADD-906B-28B1D9892D2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C2DABB5-A382-4F89-B262-B64BEBFA78F6}">
      <dgm:prSet custT="1"/>
      <dgm:spPr/>
      <dgm:t>
        <a:bodyPr/>
        <a:lstStyle/>
        <a:p>
          <a:r>
            <a:rPr lang="pl-PL" sz="2800" dirty="0">
              <a:latin typeface="Verdana" panose="020B0604030504040204" pitchFamily="34" charset="0"/>
              <a:ea typeface="Verdana" panose="020B0604030504040204" pitchFamily="34" charset="0"/>
            </a:rPr>
            <a:t>Podsumowując:</a:t>
          </a:r>
        </a:p>
      </dgm:t>
    </dgm:pt>
    <dgm:pt modelId="{30D5F928-35D0-4EB5-AC40-4C75FE087F11}" type="parTrans" cxnId="{5E520CCB-FA1F-405A-B97B-63609CCBF1AB}">
      <dgm:prSet/>
      <dgm:spPr/>
      <dgm:t>
        <a:bodyPr/>
        <a:lstStyle/>
        <a:p>
          <a:endParaRPr lang="pl-PL"/>
        </a:p>
      </dgm:t>
    </dgm:pt>
    <dgm:pt modelId="{8471338D-6260-42F6-8832-5A3C0926DDD3}" type="sibTrans" cxnId="{5E520CCB-FA1F-405A-B97B-63609CCBF1AB}">
      <dgm:prSet/>
      <dgm:spPr/>
      <dgm:t>
        <a:bodyPr/>
        <a:lstStyle/>
        <a:p>
          <a:endParaRPr lang="pl-PL"/>
        </a:p>
      </dgm:t>
    </dgm:pt>
    <dgm:pt modelId="{CD9FB486-B630-4756-8677-492D1C65CD43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Status partnera projektu nie decyduje o byciu przedsiębiorcą</a:t>
          </a:r>
        </a:p>
      </dgm:t>
    </dgm:pt>
    <dgm:pt modelId="{D32CDD56-9729-4B8A-B565-8F0E1627A5CD}" type="parTrans" cxnId="{27F4947B-E1E5-4EE9-A3EF-90CB6CF0CE85}">
      <dgm:prSet/>
      <dgm:spPr/>
      <dgm:t>
        <a:bodyPr/>
        <a:lstStyle/>
        <a:p>
          <a:endParaRPr lang="pl-PL"/>
        </a:p>
      </dgm:t>
    </dgm:pt>
    <dgm:pt modelId="{3110DE6F-0FA5-4EDA-B29D-93CEAC67ED71}" type="sibTrans" cxnId="{27F4947B-E1E5-4EE9-A3EF-90CB6CF0CE85}">
      <dgm:prSet/>
      <dgm:spPr/>
      <dgm:t>
        <a:bodyPr/>
        <a:lstStyle/>
        <a:p>
          <a:endParaRPr lang="pl-PL"/>
        </a:p>
      </dgm:t>
    </dgm:pt>
    <dgm:pt modelId="{237E4A4E-1063-46D7-894C-0806B6E79749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Podmioty prowadzące działalność gospodarczą i niegospodarczą powinny prowadzić rozdzielną księgowość </a:t>
          </a:r>
        </a:p>
      </dgm:t>
    </dgm:pt>
    <dgm:pt modelId="{5964D6A2-4B7D-410A-A475-541C191D0A58}" type="parTrans" cxnId="{FE341A6A-AF8B-435B-AD2F-EEE6EBB44CC3}">
      <dgm:prSet/>
      <dgm:spPr/>
      <dgm:t>
        <a:bodyPr/>
        <a:lstStyle/>
        <a:p>
          <a:endParaRPr lang="pl-PL"/>
        </a:p>
      </dgm:t>
    </dgm:pt>
    <dgm:pt modelId="{5178AFA0-7996-4049-B9AF-9A88A7B13C38}" type="sibTrans" cxnId="{FE341A6A-AF8B-435B-AD2F-EEE6EBB44CC3}">
      <dgm:prSet/>
      <dgm:spPr/>
      <dgm:t>
        <a:bodyPr/>
        <a:lstStyle/>
        <a:p>
          <a:endParaRPr lang="pl-PL"/>
        </a:p>
      </dgm:t>
    </dgm:pt>
    <dgm:pt modelId="{40A11679-12EC-4EA1-A592-F91DD2E3D108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Należy przyjrzeć się działaniom realizowanym w projekcie i ocenić, czy mają lub mogą mieć związek z prowadzoną przez podmiot działalnością gospodarczą</a:t>
          </a:r>
        </a:p>
      </dgm:t>
    </dgm:pt>
    <dgm:pt modelId="{A2AC5694-F7D4-42CE-A833-8F1D0B7434B8}" type="parTrans" cxnId="{8009ABF9-62A7-4EA5-9C68-FB5DE30CFC32}">
      <dgm:prSet/>
      <dgm:spPr/>
    </dgm:pt>
    <dgm:pt modelId="{9C0E0D7B-9C63-4155-95EC-C5F00A07A064}" type="sibTrans" cxnId="{8009ABF9-62A7-4EA5-9C68-FB5DE30CFC32}">
      <dgm:prSet/>
      <dgm:spPr/>
    </dgm:pt>
    <dgm:pt modelId="{E0BDDD61-EBD2-4D68-8193-AB6D6A5BD2BA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97E2BD-91BC-401B-B31E-F6E5D8C32291}" type="parTrans" cxnId="{796F87D8-4A2C-420A-A70A-EA40F6C70B0B}">
      <dgm:prSet/>
      <dgm:spPr/>
    </dgm:pt>
    <dgm:pt modelId="{BD989E03-5D2D-443C-BFBF-26AC44846B9E}" type="sibTrans" cxnId="{796F87D8-4A2C-420A-A70A-EA40F6C70B0B}">
      <dgm:prSet/>
      <dgm:spPr/>
    </dgm:pt>
    <dgm:pt modelId="{7619311D-C542-4727-AAD9-E46F7FAD30A9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17D90CC-6429-4B5E-8260-12BFF0F6DCB2}" type="parTrans" cxnId="{74893F08-3447-49F5-882A-ADDF17A146C3}">
      <dgm:prSet/>
      <dgm:spPr/>
    </dgm:pt>
    <dgm:pt modelId="{B7A3A22A-D124-44FB-8C3D-1DA6758D6D25}" type="sibTrans" cxnId="{74893F08-3447-49F5-882A-ADDF17A146C3}">
      <dgm:prSet/>
      <dgm:spPr/>
    </dgm:pt>
    <dgm:pt modelId="{0B1C900F-457B-4296-A6C2-0B32BD3E9CDB}" type="pres">
      <dgm:prSet presAssocID="{1B0047F1-D783-4ADD-906B-28B1D9892D27}" presName="Name0" presStyleCnt="0">
        <dgm:presLayoutVars>
          <dgm:dir/>
          <dgm:animLvl val="lvl"/>
          <dgm:resizeHandles val="exact"/>
        </dgm:presLayoutVars>
      </dgm:prSet>
      <dgm:spPr/>
    </dgm:pt>
    <dgm:pt modelId="{E36FD722-7298-42E9-BBD7-C39030CF6F29}" type="pres">
      <dgm:prSet presAssocID="{BC2DABB5-A382-4F89-B262-B64BEBFA78F6}" presName="linNode" presStyleCnt="0"/>
      <dgm:spPr/>
    </dgm:pt>
    <dgm:pt modelId="{EE3B817A-BD74-4346-AD2B-05A3A569C9D2}" type="pres">
      <dgm:prSet presAssocID="{BC2DABB5-A382-4F89-B262-B64BEBFA78F6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1D34B59-7351-4A37-90BD-729A4FE3D7F3}" type="pres">
      <dgm:prSet presAssocID="{BC2DABB5-A382-4F89-B262-B64BEBFA78F6}" presName="descendantText" presStyleLbl="alignAccFollowNode1" presStyleIdx="0" presStyleCnt="1" custScaleY="120294">
        <dgm:presLayoutVars>
          <dgm:bulletEnabled val="1"/>
        </dgm:presLayoutVars>
      </dgm:prSet>
      <dgm:spPr/>
    </dgm:pt>
  </dgm:ptLst>
  <dgm:cxnLst>
    <dgm:cxn modelId="{74893F08-3447-49F5-882A-ADDF17A146C3}" srcId="{BC2DABB5-A382-4F89-B262-B64BEBFA78F6}" destId="{7619311D-C542-4727-AAD9-E46F7FAD30A9}" srcOrd="3" destOrd="0" parTransId="{F17D90CC-6429-4B5E-8260-12BFF0F6DCB2}" sibTransId="{B7A3A22A-D124-44FB-8C3D-1DA6758D6D25}"/>
    <dgm:cxn modelId="{8DAD9017-B920-49C0-8623-3601CBA89E5B}" type="presOf" srcId="{40A11679-12EC-4EA1-A592-F91DD2E3D108}" destId="{81D34B59-7351-4A37-90BD-729A4FE3D7F3}" srcOrd="0" destOrd="2" presId="urn:microsoft.com/office/officeart/2005/8/layout/vList5"/>
    <dgm:cxn modelId="{3700AF1E-A752-4B02-B30C-9097AEE93512}" type="presOf" srcId="{7619311D-C542-4727-AAD9-E46F7FAD30A9}" destId="{81D34B59-7351-4A37-90BD-729A4FE3D7F3}" srcOrd="0" destOrd="3" presId="urn:microsoft.com/office/officeart/2005/8/layout/vList5"/>
    <dgm:cxn modelId="{84D14130-F1B6-47E4-BFE6-06708A96CF8F}" type="presOf" srcId="{E0BDDD61-EBD2-4D68-8193-AB6D6A5BD2BA}" destId="{81D34B59-7351-4A37-90BD-729A4FE3D7F3}" srcOrd="0" destOrd="1" presId="urn:microsoft.com/office/officeart/2005/8/layout/vList5"/>
    <dgm:cxn modelId="{FE341A6A-AF8B-435B-AD2F-EEE6EBB44CC3}" srcId="{BC2DABB5-A382-4F89-B262-B64BEBFA78F6}" destId="{237E4A4E-1063-46D7-894C-0806B6E79749}" srcOrd="4" destOrd="0" parTransId="{5964D6A2-4B7D-410A-A475-541C191D0A58}" sibTransId="{5178AFA0-7996-4049-B9AF-9A88A7B13C38}"/>
    <dgm:cxn modelId="{27F4947B-E1E5-4EE9-A3EF-90CB6CF0CE85}" srcId="{BC2DABB5-A382-4F89-B262-B64BEBFA78F6}" destId="{CD9FB486-B630-4756-8677-492D1C65CD43}" srcOrd="0" destOrd="0" parTransId="{D32CDD56-9729-4B8A-B565-8F0E1627A5CD}" sibTransId="{3110DE6F-0FA5-4EDA-B29D-93CEAC67ED71}"/>
    <dgm:cxn modelId="{AF2B0F87-BC90-41EB-BE3A-43A4592C3B5D}" type="presOf" srcId="{237E4A4E-1063-46D7-894C-0806B6E79749}" destId="{81D34B59-7351-4A37-90BD-729A4FE3D7F3}" srcOrd="0" destOrd="4" presId="urn:microsoft.com/office/officeart/2005/8/layout/vList5"/>
    <dgm:cxn modelId="{5E520CCB-FA1F-405A-B97B-63609CCBF1AB}" srcId="{1B0047F1-D783-4ADD-906B-28B1D9892D27}" destId="{BC2DABB5-A382-4F89-B262-B64BEBFA78F6}" srcOrd="0" destOrd="0" parTransId="{30D5F928-35D0-4EB5-AC40-4C75FE087F11}" sibTransId="{8471338D-6260-42F6-8832-5A3C0926DDD3}"/>
    <dgm:cxn modelId="{796F87D8-4A2C-420A-A70A-EA40F6C70B0B}" srcId="{BC2DABB5-A382-4F89-B262-B64BEBFA78F6}" destId="{E0BDDD61-EBD2-4D68-8193-AB6D6A5BD2BA}" srcOrd="1" destOrd="0" parTransId="{7C97E2BD-91BC-401B-B31E-F6E5D8C32291}" sibTransId="{BD989E03-5D2D-443C-BFBF-26AC44846B9E}"/>
    <dgm:cxn modelId="{1CBD28D9-82A9-4D5C-A88C-D5DB11268E65}" type="presOf" srcId="{1B0047F1-D783-4ADD-906B-28B1D9892D27}" destId="{0B1C900F-457B-4296-A6C2-0B32BD3E9CDB}" srcOrd="0" destOrd="0" presId="urn:microsoft.com/office/officeart/2005/8/layout/vList5"/>
    <dgm:cxn modelId="{D80407F5-E99E-4354-BEA8-BFA749A3F56E}" type="presOf" srcId="{CD9FB486-B630-4756-8677-492D1C65CD43}" destId="{81D34B59-7351-4A37-90BD-729A4FE3D7F3}" srcOrd="0" destOrd="0" presId="urn:microsoft.com/office/officeart/2005/8/layout/vList5"/>
    <dgm:cxn modelId="{8009ABF9-62A7-4EA5-9C68-FB5DE30CFC32}" srcId="{BC2DABB5-A382-4F89-B262-B64BEBFA78F6}" destId="{40A11679-12EC-4EA1-A592-F91DD2E3D108}" srcOrd="2" destOrd="0" parTransId="{A2AC5694-F7D4-42CE-A833-8F1D0B7434B8}" sibTransId="{9C0E0D7B-9C63-4155-95EC-C5F00A07A064}"/>
    <dgm:cxn modelId="{A4CAA8FE-1F67-453D-ADDC-FB30DCEC36BE}" type="presOf" srcId="{BC2DABB5-A382-4F89-B262-B64BEBFA78F6}" destId="{EE3B817A-BD74-4346-AD2B-05A3A569C9D2}" srcOrd="0" destOrd="0" presId="urn:microsoft.com/office/officeart/2005/8/layout/vList5"/>
    <dgm:cxn modelId="{E58C5814-D805-4FBB-85D8-D3B5D6FEEB9F}" type="presParOf" srcId="{0B1C900F-457B-4296-A6C2-0B32BD3E9CDB}" destId="{E36FD722-7298-42E9-BBD7-C39030CF6F29}" srcOrd="0" destOrd="0" presId="urn:microsoft.com/office/officeart/2005/8/layout/vList5"/>
    <dgm:cxn modelId="{0DE602CE-2B06-4D53-8154-8EBA58E4A44E}" type="presParOf" srcId="{E36FD722-7298-42E9-BBD7-C39030CF6F29}" destId="{EE3B817A-BD74-4346-AD2B-05A3A569C9D2}" srcOrd="0" destOrd="0" presId="urn:microsoft.com/office/officeart/2005/8/layout/vList5"/>
    <dgm:cxn modelId="{F8B874B5-18C6-408B-9DBA-E0FD7CC83D74}" type="presParOf" srcId="{E36FD722-7298-42E9-BBD7-C39030CF6F29}" destId="{81D34B59-7351-4A37-90BD-729A4FE3D7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047F1-D783-4ADD-906B-28B1D9892D2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C2DABB5-A382-4F89-B262-B64BEBFA78F6}">
      <dgm:prSet custT="1"/>
      <dgm:spPr/>
      <dgm:t>
        <a:bodyPr/>
        <a:lstStyle/>
        <a:p>
          <a:r>
            <a:rPr lang="pl-PL" sz="2800" dirty="0">
              <a:latin typeface="Verdana" panose="020B0604030504040204" pitchFamily="34" charset="0"/>
              <a:ea typeface="Verdana" panose="020B0604030504040204" pitchFamily="34" charset="0"/>
            </a:rPr>
            <a:t>Studium przypadku</a:t>
          </a:r>
        </a:p>
      </dgm:t>
    </dgm:pt>
    <dgm:pt modelId="{30D5F928-35D0-4EB5-AC40-4C75FE087F11}" type="parTrans" cxnId="{5E520CCB-FA1F-405A-B97B-63609CCBF1AB}">
      <dgm:prSet/>
      <dgm:spPr/>
      <dgm:t>
        <a:bodyPr/>
        <a:lstStyle/>
        <a:p>
          <a:endParaRPr lang="pl-PL"/>
        </a:p>
      </dgm:t>
    </dgm:pt>
    <dgm:pt modelId="{8471338D-6260-42F6-8832-5A3C0926DDD3}" type="sibTrans" cxnId="{5E520CCB-FA1F-405A-B97B-63609CCBF1AB}">
      <dgm:prSet/>
      <dgm:spPr/>
      <dgm:t>
        <a:bodyPr/>
        <a:lstStyle/>
        <a:p>
          <a:endParaRPr lang="pl-PL"/>
        </a:p>
      </dgm:t>
    </dgm:pt>
    <dgm:pt modelId="{CD9FB486-B630-4756-8677-492D1C65CD43}">
      <dgm:prSet custT="1"/>
      <dgm:spPr/>
      <dgm:t>
        <a:bodyPr/>
        <a:lstStyle/>
        <a:p>
          <a:pPr marL="360000" indent="-360000">
            <a:lnSpc>
              <a:spcPct val="90000"/>
            </a:lnSpc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pl-PL" sz="1800" dirty="0"/>
            <a:t>	</a:t>
          </a: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Terminal</a:t>
          </a:r>
          <a:r>
            <a:rPr lang="pl-PL" sz="1800" baseline="0" dirty="0">
              <a:latin typeface="Verdana" panose="020B0604030504040204" pitchFamily="34" charset="0"/>
              <a:ea typeface="Verdana" panose="020B0604030504040204" pitchFamily="34" charset="0"/>
            </a:rPr>
            <a:t> kontenerowy prowadzi działalność gospodarczą na rynku w zakresie </a:t>
          </a:r>
          <a:r>
            <a:rPr lang="pl-PL" sz="1800" b="0" i="0" dirty="0"/>
            <a:t>załadunku, rozładunku, składowania i przeładunku kontenerów transportowych</a:t>
          </a:r>
          <a:endParaRPr lang="pl-PL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32CDD56-9729-4B8A-B565-8F0E1627A5CD}" type="parTrans" cxnId="{27F4947B-E1E5-4EE9-A3EF-90CB6CF0CE85}">
      <dgm:prSet/>
      <dgm:spPr/>
      <dgm:t>
        <a:bodyPr/>
        <a:lstStyle/>
        <a:p>
          <a:endParaRPr lang="pl-PL"/>
        </a:p>
      </dgm:t>
    </dgm:pt>
    <dgm:pt modelId="{3110DE6F-0FA5-4EDA-B29D-93CEAC67ED71}" type="sibTrans" cxnId="{27F4947B-E1E5-4EE9-A3EF-90CB6CF0CE85}">
      <dgm:prSet/>
      <dgm:spPr/>
      <dgm:t>
        <a:bodyPr/>
        <a:lstStyle/>
        <a:p>
          <a:endParaRPr lang="pl-PL"/>
        </a:p>
      </dgm:t>
    </dgm:pt>
    <dgm:pt modelId="{E0BDDD61-EBD2-4D68-8193-AB6D6A5BD2BA}">
      <dgm:prSet custT="1"/>
      <dgm:spPr/>
      <dgm:t>
        <a:bodyPr/>
        <a:lstStyle/>
        <a:p>
          <a:pPr marL="360000" indent="-360000">
            <a:lnSpc>
              <a:spcPct val="90000"/>
            </a:lnSpc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97E2BD-91BC-401B-B31E-F6E5D8C32291}" type="parTrans" cxnId="{796F87D8-4A2C-420A-A70A-EA40F6C70B0B}">
      <dgm:prSet/>
      <dgm:spPr/>
      <dgm:t>
        <a:bodyPr/>
        <a:lstStyle/>
        <a:p>
          <a:endParaRPr lang="pl-PL"/>
        </a:p>
      </dgm:t>
    </dgm:pt>
    <dgm:pt modelId="{BD989E03-5D2D-443C-BFBF-26AC44846B9E}" type="sibTrans" cxnId="{796F87D8-4A2C-420A-A70A-EA40F6C70B0B}">
      <dgm:prSet/>
      <dgm:spPr/>
      <dgm:t>
        <a:bodyPr/>
        <a:lstStyle/>
        <a:p>
          <a:endParaRPr lang="pl-PL"/>
        </a:p>
      </dgm:t>
    </dgm:pt>
    <dgm:pt modelId="{7619311D-C542-4727-AAD9-E46F7FAD30A9}">
      <dgm:prSet custT="1"/>
      <dgm:spPr/>
      <dgm:t>
        <a:bodyPr/>
        <a:lstStyle/>
        <a:p>
          <a:pPr marL="360000" indent="-360000">
            <a:lnSpc>
              <a:spcPts val="2300"/>
            </a:lnSpc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	W projekcie udział w:</a:t>
          </a:r>
        </a:p>
      </dgm:t>
    </dgm:pt>
    <dgm:pt modelId="{F17D90CC-6429-4B5E-8260-12BFF0F6DCB2}" type="parTrans" cxnId="{74893F08-3447-49F5-882A-ADDF17A146C3}">
      <dgm:prSet/>
      <dgm:spPr/>
      <dgm:t>
        <a:bodyPr/>
        <a:lstStyle/>
        <a:p>
          <a:endParaRPr lang="pl-PL"/>
        </a:p>
      </dgm:t>
    </dgm:pt>
    <dgm:pt modelId="{B7A3A22A-D124-44FB-8C3D-1DA6758D6D25}" type="sibTrans" cxnId="{74893F08-3447-49F5-882A-ADDF17A146C3}">
      <dgm:prSet/>
      <dgm:spPr/>
      <dgm:t>
        <a:bodyPr/>
        <a:lstStyle/>
        <a:p>
          <a:endParaRPr lang="pl-PL"/>
        </a:p>
      </dgm:t>
    </dgm:pt>
    <dgm:pt modelId="{5EEC2993-6716-4D9A-B364-B1ED73DA705B}">
      <dgm:prSet custT="1"/>
      <dgm:spPr/>
      <dgm:t>
        <a:bodyPr/>
        <a:lstStyle/>
        <a:p>
          <a:pPr marL="360000" indent="-360000">
            <a:lnSpc>
              <a:spcPts val="2300"/>
            </a:lnSpc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opracowaniu strategii/planu działania poprawy dostępności terminala dla obszarów peryferyjnych</a:t>
          </a:r>
        </a:p>
      </dgm:t>
    </dgm:pt>
    <dgm:pt modelId="{DC10353E-7F80-4C64-A7EE-831AFCA78524}" type="parTrans" cxnId="{8B496F03-46EC-4FCC-BB3C-5241D3BEDB52}">
      <dgm:prSet/>
      <dgm:spPr/>
      <dgm:t>
        <a:bodyPr/>
        <a:lstStyle/>
        <a:p>
          <a:endParaRPr lang="pl-PL"/>
        </a:p>
      </dgm:t>
    </dgm:pt>
    <dgm:pt modelId="{BF9D3715-14A0-4AF9-9749-11582493FFE2}" type="sibTrans" cxnId="{8B496F03-46EC-4FCC-BB3C-5241D3BEDB52}">
      <dgm:prSet/>
      <dgm:spPr/>
      <dgm:t>
        <a:bodyPr/>
        <a:lstStyle/>
        <a:p>
          <a:endParaRPr lang="pl-PL"/>
        </a:p>
      </dgm:t>
    </dgm:pt>
    <dgm:pt modelId="{993D5020-4E3C-41FA-A339-BE2BBE38085F}">
      <dgm:prSet custT="1"/>
      <dgm:spPr/>
      <dgm:t>
        <a:bodyPr/>
        <a:lstStyle/>
        <a:p>
          <a:pPr marL="360000" indent="-360000">
            <a:lnSpc>
              <a:spcPts val="2300"/>
            </a:lnSpc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pilotażu: połączenie się z internetowymi systemami informatycznymi i wymianę danych o ładunkach i ciężarach z kierowcami ciężarówek</a:t>
          </a:r>
        </a:p>
      </dgm:t>
    </dgm:pt>
    <dgm:pt modelId="{5B58E176-F356-4315-862C-45DBE7872069}" type="parTrans" cxnId="{25C4E34A-E329-4A98-9F47-0493EFB6469E}">
      <dgm:prSet/>
      <dgm:spPr/>
      <dgm:t>
        <a:bodyPr/>
        <a:lstStyle/>
        <a:p>
          <a:endParaRPr lang="pl-PL"/>
        </a:p>
      </dgm:t>
    </dgm:pt>
    <dgm:pt modelId="{AF4A82D3-4790-48EF-9FAD-C7361A424543}" type="sibTrans" cxnId="{25C4E34A-E329-4A98-9F47-0493EFB6469E}">
      <dgm:prSet/>
      <dgm:spPr/>
      <dgm:t>
        <a:bodyPr/>
        <a:lstStyle/>
        <a:p>
          <a:endParaRPr lang="pl-PL"/>
        </a:p>
      </dgm:t>
    </dgm:pt>
    <dgm:pt modelId="{7915748C-ABF2-400E-9708-74434EA34F9C}">
      <dgm:prSet custT="1"/>
      <dgm:spPr/>
      <dgm:t>
        <a:bodyPr/>
        <a:lstStyle/>
        <a:p>
          <a:pPr marL="360000" indent="-360000">
            <a:lnSpc>
              <a:spcPct val="90000"/>
            </a:lnSpc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pl-PL" sz="1800" dirty="0"/>
            <a:t>	</a:t>
          </a:r>
          <a:r>
            <a:rPr lang="pl-P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C</a:t>
          </a:r>
          <a:r>
            <a:rPr lang="pl-PL" sz="18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zy działania finansowane w projekcie będą wykorzystane do prowadzenia działalności gospodarczej przez terminal?</a:t>
          </a:r>
        </a:p>
      </dgm:t>
    </dgm:pt>
    <dgm:pt modelId="{311A37A8-FD4C-4093-AF85-D77886B65BDB}" type="parTrans" cxnId="{B98ABD83-3FE0-4F44-A8AD-5CEA07995D72}">
      <dgm:prSet/>
      <dgm:spPr/>
      <dgm:t>
        <a:bodyPr/>
        <a:lstStyle/>
        <a:p>
          <a:endParaRPr lang="pl-PL"/>
        </a:p>
      </dgm:t>
    </dgm:pt>
    <dgm:pt modelId="{AA651F58-B705-407D-BE95-812A26D9D5D2}" type="sibTrans" cxnId="{B98ABD83-3FE0-4F44-A8AD-5CEA07995D72}">
      <dgm:prSet/>
      <dgm:spPr/>
      <dgm:t>
        <a:bodyPr/>
        <a:lstStyle/>
        <a:p>
          <a:endParaRPr lang="pl-PL"/>
        </a:p>
      </dgm:t>
    </dgm:pt>
    <dgm:pt modelId="{F3A7F872-6A35-4FAA-887A-9FFD5E7F9E3B}">
      <dgm:prSet custT="1"/>
      <dgm:spPr/>
      <dgm:t>
        <a:bodyPr/>
        <a:lstStyle/>
        <a:p>
          <a:pPr marL="360000" indent="-360000">
            <a:lnSpc>
              <a:spcPct val="90000"/>
            </a:lnSpc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endParaRPr lang="pl-PL" sz="1800" dirty="0"/>
        </a:p>
      </dgm:t>
    </dgm:pt>
    <dgm:pt modelId="{6DBCBBAC-524C-4881-B3BE-44950E221626}" type="parTrans" cxnId="{C67F4827-672A-4C67-9670-ABB28285B37D}">
      <dgm:prSet/>
      <dgm:spPr/>
      <dgm:t>
        <a:bodyPr/>
        <a:lstStyle/>
        <a:p>
          <a:endParaRPr lang="pl-PL"/>
        </a:p>
      </dgm:t>
    </dgm:pt>
    <dgm:pt modelId="{BB554EB9-163A-4A69-A922-332C8F78B348}" type="sibTrans" cxnId="{C67F4827-672A-4C67-9670-ABB28285B37D}">
      <dgm:prSet/>
      <dgm:spPr/>
      <dgm:t>
        <a:bodyPr/>
        <a:lstStyle/>
        <a:p>
          <a:endParaRPr lang="pl-PL"/>
        </a:p>
      </dgm:t>
    </dgm:pt>
    <dgm:pt modelId="{74892B38-0909-4128-A49D-CEE29AA77A93}">
      <dgm:prSet custT="1"/>
      <dgm:spPr/>
      <dgm:t>
        <a:bodyPr/>
        <a:lstStyle/>
        <a:p>
          <a:pPr marL="360000" indent="-360000">
            <a:lnSpc>
              <a:spcPts val="2300"/>
            </a:lnSpc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None/>
          </a:pPr>
          <a:endParaRPr lang="pl-PL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0A9F113-3C31-4926-972E-B7C996018ACC}" type="parTrans" cxnId="{B52F7756-2D7B-421F-A99C-A425D02D111D}">
      <dgm:prSet/>
      <dgm:spPr/>
      <dgm:t>
        <a:bodyPr/>
        <a:lstStyle/>
        <a:p>
          <a:endParaRPr lang="pl-PL"/>
        </a:p>
      </dgm:t>
    </dgm:pt>
    <dgm:pt modelId="{1F65539E-079B-46C9-92FA-014896A771F1}" type="sibTrans" cxnId="{B52F7756-2D7B-421F-A99C-A425D02D111D}">
      <dgm:prSet/>
      <dgm:spPr/>
      <dgm:t>
        <a:bodyPr/>
        <a:lstStyle/>
        <a:p>
          <a:endParaRPr lang="pl-PL"/>
        </a:p>
      </dgm:t>
    </dgm:pt>
    <dgm:pt modelId="{2CD517A8-1701-49EE-A105-AA23DA86D9FA}">
      <dgm:prSet custT="1"/>
      <dgm:spPr/>
      <dgm:t>
        <a:bodyPr/>
        <a:lstStyle/>
        <a:p>
          <a:pPr marL="360000" indent="-360000">
            <a:lnSpc>
              <a:spcPts val="2300"/>
            </a:lnSpc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E47309-C5D7-469E-828C-AE95FDB3DB64}" type="parTrans" cxnId="{B6F1B666-8091-4B50-8779-223D918C2E09}">
      <dgm:prSet/>
      <dgm:spPr/>
      <dgm:t>
        <a:bodyPr/>
        <a:lstStyle/>
        <a:p>
          <a:endParaRPr lang="pl-PL"/>
        </a:p>
      </dgm:t>
    </dgm:pt>
    <dgm:pt modelId="{7D3515CB-21DD-43EA-A626-D5D63B19BC45}" type="sibTrans" cxnId="{B6F1B666-8091-4B50-8779-223D918C2E09}">
      <dgm:prSet/>
      <dgm:spPr/>
      <dgm:t>
        <a:bodyPr/>
        <a:lstStyle/>
        <a:p>
          <a:endParaRPr lang="pl-PL"/>
        </a:p>
      </dgm:t>
    </dgm:pt>
    <dgm:pt modelId="{0B1C900F-457B-4296-A6C2-0B32BD3E9CDB}" type="pres">
      <dgm:prSet presAssocID="{1B0047F1-D783-4ADD-906B-28B1D9892D27}" presName="Name0" presStyleCnt="0">
        <dgm:presLayoutVars>
          <dgm:dir/>
          <dgm:animLvl val="lvl"/>
          <dgm:resizeHandles val="exact"/>
        </dgm:presLayoutVars>
      </dgm:prSet>
      <dgm:spPr/>
    </dgm:pt>
    <dgm:pt modelId="{E36FD722-7298-42E9-BBD7-C39030CF6F29}" type="pres">
      <dgm:prSet presAssocID="{BC2DABB5-A382-4F89-B262-B64BEBFA78F6}" presName="linNode" presStyleCnt="0"/>
      <dgm:spPr/>
    </dgm:pt>
    <dgm:pt modelId="{EE3B817A-BD74-4346-AD2B-05A3A569C9D2}" type="pres">
      <dgm:prSet presAssocID="{BC2DABB5-A382-4F89-B262-B64BEBFA78F6}" presName="parentText" presStyleLbl="node1" presStyleIdx="0" presStyleCnt="1" custScaleX="95162">
        <dgm:presLayoutVars>
          <dgm:chMax val="1"/>
          <dgm:bulletEnabled val="1"/>
        </dgm:presLayoutVars>
      </dgm:prSet>
      <dgm:spPr/>
    </dgm:pt>
    <dgm:pt modelId="{81D34B59-7351-4A37-90BD-729A4FE3D7F3}" type="pres">
      <dgm:prSet presAssocID="{BC2DABB5-A382-4F89-B262-B64BEBFA78F6}" presName="descendantText" presStyleLbl="alignAccFollowNode1" presStyleIdx="0" presStyleCnt="1" custScaleY="120294">
        <dgm:presLayoutVars>
          <dgm:bulletEnabled val="1"/>
        </dgm:presLayoutVars>
      </dgm:prSet>
      <dgm:spPr/>
    </dgm:pt>
  </dgm:ptLst>
  <dgm:cxnLst>
    <dgm:cxn modelId="{8B496F03-46EC-4FCC-BB3C-5241D3BEDB52}" srcId="{BC2DABB5-A382-4F89-B262-B64BEBFA78F6}" destId="{5EEC2993-6716-4D9A-B364-B1ED73DA705B}" srcOrd="2" destOrd="0" parTransId="{DC10353E-7F80-4C64-A7EE-831AFCA78524}" sibTransId="{BF9D3715-14A0-4AF9-9749-11582493FFE2}"/>
    <dgm:cxn modelId="{74893F08-3447-49F5-882A-ADDF17A146C3}" srcId="{E0BDDD61-EBD2-4D68-8193-AB6D6A5BD2BA}" destId="{7619311D-C542-4727-AAD9-E46F7FAD30A9}" srcOrd="0" destOrd="0" parTransId="{F17D90CC-6429-4B5E-8260-12BFF0F6DCB2}" sibTransId="{B7A3A22A-D124-44FB-8C3D-1DA6758D6D25}"/>
    <dgm:cxn modelId="{3700AF1E-A752-4B02-B30C-9097AEE93512}" type="presOf" srcId="{7619311D-C542-4727-AAD9-E46F7FAD30A9}" destId="{81D34B59-7351-4A37-90BD-729A4FE3D7F3}" srcOrd="0" destOrd="2" presId="urn:microsoft.com/office/officeart/2005/8/layout/vList5"/>
    <dgm:cxn modelId="{C67F4827-672A-4C67-9670-ABB28285B37D}" srcId="{BC2DABB5-A382-4F89-B262-B64BEBFA78F6}" destId="{F3A7F872-6A35-4FAA-887A-9FFD5E7F9E3B}" srcOrd="4" destOrd="0" parTransId="{6DBCBBAC-524C-4881-B3BE-44950E221626}" sibTransId="{BB554EB9-163A-4A69-A922-332C8F78B348}"/>
    <dgm:cxn modelId="{84D14130-F1B6-47E4-BFE6-06708A96CF8F}" type="presOf" srcId="{E0BDDD61-EBD2-4D68-8193-AB6D6A5BD2BA}" destId="{81D34B59-7351-4A37-90BD-729A4FE3D7F3}" srcOrd="0" destOrd="1" presId="urn:microsoft.com/office/officeart/2005/8/layout/vList5"/>
    <dgm:cxn modelId="{66F8985C-B94D-449D-B611-0C304955B3EE}" type="presOf" srcId="{F3A7F872-6A35-4FAA-887A-9FFD5E7F9E3B}" destId="{81D34B59-7351-4A37-90BD-729A4FE3D7F3}" srcOrd="0" destOrd="7" presId="urn:microsoft.com/office/officeart/2005/8/layout/vList5"/>
    <dgm:cxn modelId="{B6F1B666-8091-4B50-8779-223D918C2E09}" srcId="{BC2DABB5-A382-4F89-B262-B64BEBFA78F6}" destId="{2CD517A8-1701-49EE-A105-AA23DA86D9FA}" srcOrd="3" destOrd="0" parTransId="{5AE47309-C5D7-469E-828C-AE95FDB3DB64}" sibTransId="{7D3515CB-21DD-43EA-A626-D5D63B19BC45}"/>
    <dgm:cxn modelId="{25C4E34A-E329-4A98-9F47-0493EFB6469E}" srcId="{2CD517A8-1701-49EE-A105-AA23DA86D9FA}" destId="{993D5020-4E3C-41FA-A339-BE2BBE38085F}" srcOrd="0" destOrd="0" parTransId="{5B58E176-F356-4315-862C-45DBE7872069}" sibTransId="{AF4A82D3-4790-48EF-9FAD-C7361A424543}"/>
    <dgm:cxn modelId="{B52F7756-2D7B-421F-A99C-A425D02D111D}" srcId="{E0BDDD61-EBD2-4D68-8193-AB6D6A5BD2BA}" destId="{74892B38-0909-4128-A49D-CEE29AA77A93}" srcOrd="1" destOrd="0" parTransId="{80A9F113-3C31-4926-972E-B7C996018ACC}" sibTransId="{1F65539E-079B-46C9-92FA-014896A771F1}"/>
    <dgm:cxn modelId="{27F4947B-E1E5-4EE9-A3EF-90CB6CF0CE85}" srcId="{BC2DABB5-A382-4F89-B262-B64BEBFA78F6}" destId="{CD9FB486-B630-4756-8677-492D1C65CD43}" srcOrd="0" destOrd="0" parTransId="{D32CDD56-9729-4B8A-B565-8F0E1627A5CD}" sibTransId="{3110DE6F-0FA5-4EDA-B29D-93CEAC67ED71}"/>
    <dgm:cxn modelId="{B98ABD83-3FE0-4F44-A8AD-5CEA07995D72}" srcId="{F3A7F872-6A35-4FAA-887A-9FFD5E7F9E3B}" destId="{7915748C-ABF2-400E-9708-74434EA34F9C}" srcOrd="0" destOrd="0" parTransId="{311A37A8-FD4C-4093-AF85-D77886B65BDB}" sibTransId="{AA651F58-B705-407D-BE95-812A26D9D5D2}"/>
    <dgm:cxn modelId="{0A754989-B1DA-476C-9765-03560171E4F8}" type="presOf" srcId="{7915748C-ABF2-400E-9708-74434EA34F9C}" destId="{81D34B59-7351-4A37-90BD-729A4FE3D7F3}" srcOrd="0" destOrd="8" presId="urn:microsoft.com/office/officeart/2005/8/layout/vList5"/>
    <dgm:cxn modelId="{757121B1-2B28-422B-B300-23106844C4C8}" type="presOf" srcId="{5EEC2993-6716-4D9A-B364-B1ED73DA705B}" destId="{81D34B59-7351-4A37-90BD-729A4FE3D7F3}" srcOrd="0" destOrd="4" presId="urn:microsoft.com/office/officeart/2005/8/layout/vList5"/>
    <dgm:cxn modelId="{5E520CCB-FA1F-405A-B97B-63609CCBF1AB}" srcId="{1B0047F1-D783-4ADD-906B-28B1D9892D27}" destId="{BC2DABB5-A382-4F89-B262-B64BEBFA78F6}" srcOrd="0" destOrd="0" parTransId="{30D5F928-35D0-4EB5-AC40-4C75FE087F11}" sibTransId="{8471338D-6260-42F6-8832-5A3C0926DDD3}"/>
    <dgm:cxn modelId="{6067E4D4-3E9B-4507-97CA-DBEE94075206}" type="presOf" srcId="{74892B38-0909-4128-A49D-CEE29AA77A93}" destId="{81D34B59-7351-4A37-90BD-729A4FE3D7F3}" srcOrd="0" destOrd="3" presId="urn:microsoft.com/office/officeart/2005/8/layout/vList5"/>
    <dgm:cxn modelId="{796F87D8-4A2C-420A-A70A-EA40F6C70B0B}" srcId="{BC2DABB5-A382-4F89-B262-B64BEBFA78F6}" destId="{E0BDDD61-EBD2-4D68-8193-AB6D6A5BD2BA}" srcOrd="1" destOrd="0" parTransId="{7C97E2BD-91BC-401B-B31E-F6E5D8C32291}" sibTransId="{BD989E03-5D2D-443C-BFBF-26AC44846B9E}"/>
    <dgm:cxn modelId="{1CBD28D9-82A9-4D5C-A88C-D5DB11268E65}" type="presOf" srcId="{1B0047F1-D783-4ADD-906B-28B1D9892D27}" destId="{0B1C900F-457B-4296-A6C2-0B32BD3E9CDB}" srcOrd="0" destOrd="0" presId="urn:microsoft.com/office/officeart/2005/8/layout/vList5"/>
    <dgm:cxn modelId="{0EF41EF4-EE25-4666-8536-607874EBAA22}" type="presOf" srcId="{993D5020-4E3C-41FA-A339-BE2BBE38085F}" destId="{81D34B59-7351-4A37-90BD-729A4FE3D7F3}" srcOrd="0" destOrd="6" presId="urn:microsoft.com/office/officeart/2005/8/layout/vList5"/>
    <dgm:cxn modelId="{D80407F5-E99E-4354-BEA8-BFA749A3F56E}" type="presOf" srcId="{CD9FB486-B630-4756-8677-492D1C65CD43}" destId="{81D34B59-7351-4A37-90BD-729A4FE3D7F3}" srcOrd="0" destOrd="0" presId="urn:microsoft.com/office/officeart/2005/8/layout/vList5"/>
    <dgm:cxn modelId="{F9009AFB-AFBA-4CA2-843C-351FE2A60736}" type="presOf" srcId="{2CD517A8-1701-49EE-A105-AA23DA86D9FA}" destId="{81D34B59-7351-4A37-90BD-729A4FE3D7F3}" srcOrd="0" destOrd="5" presId="urn:microsoft.com/office/officeart/2005/8/layout/vList5"/>
    <dgm:cxn modelId="{A4CAA8FE-1F67-453D-ADDC-FB30DCEC36BE}" type="presOf" srcId="{BC2DABB5-A382-4F89-B262-B64BEBFA78F6}" destId="{EE3B817A-BD74-4346-AD2B-05A3A569C9D2}" srcOrd="0" destOrd="0" presId="urn:microsoft.com/office/officeart/2005/8/layout/vList5"/>
    <dgm:cxn modelId="{E58C5814-D805-4FBB-85D8-D3B5D6FEEB9F}" type="presParOf" srcId="{0B1C900F-457B-4296-A6C2-0B32BD3E9CDB}" destId="{E36FD722-7298-42E9-BBD7-C39030CF6F29}" srcOrd="0" destOrd="0" presId="urn:microsoft.com/office/officeart/2005/8/layout/vList5"/>
    <dgm:cxn modelId="{0DE602CE-2B06-4D53-8154-8EBA58E4A44E}" type="presParOf" srcId="{E36FD722-7298-42E9-BBD7-C39030CF6F29}" destId="{EE3B817A-BD74-4346-AD2B-05A3A569C9D2}" srcOrd="0" destOrd="0" presId="urn:microsoft.com/office/officeart/2005/8/layout/vList5"/>
    <dgm:cxn modelId="{F8B874B5-18C6-408B-9DBA-E0FD7CC83D74}" type="presParOf" srcId="{E36FD722-7298-42E9-BBD7-C39030CF6F29}" destId="{81D34B59-7351-4A37-90BD-729A4FE3D7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1089B0-0507-4B25-9520-0857DE84ED33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D9AB3D-0412-438B-B332-7F6161C50320}">
      <dgm:prSet custT="1"/>
      <dgm:spPr/>
      <dgm:t>
        <a:bodyPr/>
        <a:lstStyle/>
        <a:p>
          <a:r>
            <a:rPr lang="pl-PL" sz="1600" b="1" dirty="0">
              <a:latin typeface="Verdana" panose="020B0604030504040204" pitchFamily="34" charset="0"/>
              <a:ea typeface="Verdana" panose="020B0604030504040204" pitchFamily="34" charset="0"/>
            </a:rPr>
            <a:t>Forma korzyści ekonomicznej</a:t>
          </a:r>
        </a:p>
        <a:p>
          <a:r>
            <a:rPr lang="pl-PL" sz="1600" b="1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np. </a:t>
          </a:r>
        </a:p>
        <a:p>
          <a:r>
            <a:rPr lang="pl-PL" sz="1400" dirty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przekazanie bezzwrotnej dotacji, </a:t>
          </a:r>
        </a:p>
        <a:p>
          <a:r>
            <a:rPr lang="pl-PL" sz="1400" dirty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rezerwy celowej, nieoprocentowanej zaliczki, </a:t>
          </a:r>
        </a:p>
        <a:p>
          <a:r>
            <a:rPr lang="pl-PL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pożyczki na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preferencyjnych warunkach, </a:t>
          </a:r>
        </a:p>
        <a:p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zwolnienie z ulg i podatków, </a:t>
          </a:r>
        </a:p>
        <a:p>
          <a:r>
            <a:rPr lang="pl-PL" sz="14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rPr>
            <a:t>darmowa promocja darmowe szkolenia, doradztwo dla MŚP itp.</a:t>
          </a:r>
        </a:p>
      </dgm:t>
    </dgm:pt>
    <dgm:pt modelId="{70066AF8-D5B9-41D0-B252-AE76076E138E}" type="parTrans" cxnId="{60E4D57B-5083-4292-8B99-6B97BF4BABAA}">
      <dgm:prSet/>
      <dgm:spPr/>
      <dgm:t>
        <a:bodyPr/>
        <a:lstStyle/>
        <a:p>
          <a:endParaRPr lang="pl-PL"/>
        </a:p>
      </dgm:t>
    </dgm:pt>
    <dgm:pt modelId="{39E85F68-3F81-4E2B-82D1-2A7A02ADCD3B}" type="sibTrans" cxnId="{60E4D57B-5083-4292-8B99-6B97BF4BABAA}">
      <dgm:prSet/>
      <dgm:spPr/>
      <dgm:t>
        <a:bodyPr/>
        <a:lstStyle/>
        <a:p>
          <a:endParaRPr lang="pl-PL"/>
        </a:p>
      </dgm:t>
    </dgm:pt>
    <dgm:pt modelId="{14286708-DB8E-4D08-A423-48B8776F3219}">
      <dgm:prSet custT="1"/>
      <dgm:spPr/>
      <dgm:t>
        <a:bodyPr/>
        <a:lstStyle/>
        <a:p>
          <a:r>
            <a:rPr lang="pl-PL" sz="1600" b="1" dirty="0">
              <a:latin typeface="Verdana" panose="020B0604030504040204" pitchFamily="34" charset="0"/>
              <a:ea typeface="Verdana" panose="020B0604030504040204" pitchFamily="34" charset="0"/>
            </a:rPr>
            <a:t>Efekt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– poprawa sytuacji finansowej przedsiębiorcy </a:t>
          </a:r>
        </a:p>
      </dgm:t>
    </dgm:pt>
    <dgm:pt modelId="{6023C06E-12BA-4B2E-9BE7-EF004ED04517}" type="parTrans" cxnId="{8E20EBBE-29E1-49C3-8914-B24F43EAAB03}">
      <dgm:prSet/>
      <dgm:spPr/>
      <dgm:t>
        <a:bodyPr/>
        <a:lstStyle/>
        <a:p>
          <a:endParaRPr lang="pl-PL"/>
        </a:p>
      </dgm:t>
    </dgm:pt>
    <dgm:pt modelId="{7E282017-FA9C-43FE-A85B-529962FA2A2C}" type="sibTrans" cxnId="{8E20EBBE-29E1-49C3-8914-B24F43EAAB03}">
      <dgm:prSet/>
      <dgm:spPr/>
      <dgm:t>
        <a:bodyPr/>
        <a:lstStyle/>
        <a:p>
          <a:endParaRPr lang="pl-PL"/>
        </a:p>
      </dgm:t>
    </dgm:pt>
    <dgm:pt modelId="{EFB57CEC-1A61-42E2-93FE-138E59CDEBC4}">
      <dgm:prSet custT="1"/>
      <dgm:spPr/>
      <dgm:t>
        <a:bodyPr/>
        <a:lstStyle/>
        <a:p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Każda korzyść, której przedsiębiorca nie uzyskałby w normalnych warunkach rynkowych</a:t>
          </a:r>
        </a:p>
      </dgm:t>
    </dgm:pt>
    <dgm:pt modelId="{F913A39F-610D-4B9D-8AE9-3A3004036D76}" type="sibTrans" cxnId="{1EC9EE2B-498E-406D-BA02-208216E80903}">
      <dgm:prSet/>
      <dgm:spPr/>
      <dgm:t>
        <a:bodyPr/>
        <a:lstStyle/>
        <a:p>
          <a:endParaRPr lang="pl-PL"/>
        </a:p>
      </dgm:t>
    </dgm:pt>
    <dgm:pt modelId="{E74AC495-E26B-4B81-9EF6-C3C4D15DBC40}" type="parTrans" cxnId="{1EC9EE2B-498E-406D-BA02-208216E80903}">
      <dgm:prSet/>
      <dgm:spPr/>
      <dgm:t>
        <a:bodyPr/>
        <a:lstStyle/>
        <a:p>
          <a:endParaRPr lang="pl-PL"/>
        </a:p>
      </dgm:t>
    </dgm:pt>
    <dgm:pt modelId="{0C53629D-D554-4650-959B-96EA86B43535}" type="pres">
      <dgm:prSet presAssocID="{B31089B0-0507-4B25-9520-0857DE84ED3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9F57A0-67F3-4209-A682-95105F4DA0D1}" type="pres">
      <dgm:prSet presAssocID="{EFB57CEC-1A61-42E2-93FE-138E59CDEBC4}" presName="vertOne" presStyleCnt="0"/>
      <dgm:spPr/>
    </dgm:pt>
    <dgm:pt modelId="{9EAF77EC-651B-4AA6-B0E7-AB060FECEB61}" type="pres">
      <dgm:prSet presAssocID="{EFB57CEC-1A61-42E2-93FE-138E59CDEBC4}" presName="txOne" presStyleLbl="node0" presStyleIdx="0" presStyleCnt="3" custLinFactNeighborX="-57843">
        <dgm:presLayoutVars>
          <dgm:chPref val="3"/>
        </dgm:presLayoutVars>
      </dgm:prSet>
      <dgm:spPr/>
    </dgm:pt>
    <dgm:pt modelId="{29F7B015-B156-45DA-9869-2340EE221676}" type="pres">
      <dgm:prSet presAssocID="{EFB57CEC-1A61-42E2-93FE-138E59CDEBC4}" presName="horzOne" presStyleCnt="0"/>
      <dgm:spPr/>
    </dgm:pt>
    <dgm:pt modelId="{B9CAE214-C584-45AC-9AA6-1741CA0A88F2}" type="pres">
      <dgm:prSet presAssocID="{F913A39F-610D-4B9D-8AE9-3A3004036D76}" presName="sibSpaceOne" presStyleCnt="0"/>
      <dgm:spPr/>
    </dgm:pt>
    <dgm:pt modelId="{2247F36E-C875-4A69-92BE-BB2A4CD80F93}" type="pres">
      <dgm:prSet presAssocID="{DCD9AB3D-0412-438B-B332-7F6161C50320}" presName="vertOne" presStyleCnt="0"/>
      <dgm:spPr/>
    </dgm:pt>
    <dgm:pt modelId="{5744F56B-C751-4C8B-A405-9FC53C2F291E}" type="pres">
      <dgm:prSet presAssocID="{DCD9AB3D-0412-438B-B332-7F6161C50320}" presName="txOne" presStyleLbl="node0" presStyleIdx="1" presStyleCnt="3" custScaleX="172246">
        <dgm:presLayoutVars>
          <dgm:chPref val="3"/>
        </dgm:presLayoutVars>
      </dgm:prSet>
      <dgm:spPr/>
    </dgm:pt>
    <dgm:pt modelId="{F93D5DAB-2852-4ADA-BC66-72A56F5592DA}" type="pres">
      <dgm:prSet presAssocID="{DCD9AB3D-0412-438B-B332-7F6161C50320}" presName="horzOne" presStyleCnt="0"/>
      <dgm:spPr/>
    </dgm:pt>
    <dgm:pt modelId="{F747A6FD-EE50-4591-8C64-6CEDB4658B07}" type="pres">
      <dgm:prSet presAssocID="{39E85F68-3F81-4E2B-82D1-2A7A02ADCD3B}" presName="sibSpaceOne" presStyleCnt="0"/>
      <dgm:spPr/>
    </dgm:pt>
    <dgm:pt modelId="{D8261A90-AA50-42B5-8279-D883B2CD81A2}" type="pres">
      <dgm:prSet presAssocID="{14286708-DB8E-4D08-A423-48B8776F3219}" presName="vertOne" presStyleCnt="0"/>
      <dgm:spPr/>
    </dgm:pt>
    <dgm:pt modelId="{656404EE-9F60-4047-B0B3-2C2D51213115}" type="pres">
      <dgm:prSet presAssocID="{14286708-DB8E-4D08-A423-48B8776F3219}" presName="txOne" presStyleLbl="node0" presStyleIdx="2" presStyleCnt="3">
        <dgm:presLayoutVars>
          <dgm:chPref val="3"/>
        </dgm:presLayoutVars>
      </dgm:prSet>
      <dgm:spPr/>
    </dgm:pt>
    <dgm:pt modelId="{CE52CA23-0F6C-421C-B6E2-EA162FF8E97E}" type="pres">
      <dgm:prSet presAssocID="{14286708-DB8E-4D08-A423-48B8776F3219}" presName="horzOne" presStyleCnt="0"/>
      <dgm:spPr/>
    </dgm:pt>
  </dgm:ptLst>
  <dgm:cxnLst>
    <dgm:cxn modelId="{1EC9EE2B-498E-406D-BA02-208216E80903}" srcId="{B31089B0-0507-4B25-9520-0857DE84ED33}" destId="{EFB57CEC-1A61-42E2-93FE-138E59CDEBC4}" srcOrd="0" destOrd="0" parTransId="{E74AC495-E26B-4B81-9EF6-C3C4D15DBC40}" sibTransId="{F913A39F-610D-4B9D-8AE9-3A3004036D76}"/>
    <dgm:cxn modelId="{AD839635-0FA0-4B0A-B817-F2212957D74C}" type="presOf" srcId="{DCD9AB3D-0412-438B-B332-7F6161C50320}" destId="{5744F56B-C751-4C8B-A405-9FC53C2F291E}" srcOrd="0" destOrd="0" presId="urn:microsoft.com/office/officeart/2005/8/layout/hierarchy4"/>
    <dgm:cxn modelId="{47DB2C62-697F-4A26-AE6F-92DC4C8B874B}" type="presOf" srcId="{EFB57CEC-1A61-42E2-93FE-138E59CDEBC4}" destId="{9EAF77EC-651B-4AA6-B0E7-AB060FECEB61}" srcOrd="0" destOrd="0" presId="urn:microsoft.com/office/officeart/2005/8/layout/hierarchy4"/>
    <dgm:cxn modelId="{B1857C57-59C1-45F1-BA1A-C494F86F10FE}" type="presOf" srcId="{14286708-DB8E-4D08-A423-48B8776F3219}" destId="{656404EE-9F60-4047-B0B3-2C2D51213115}" srcOrd="0" destOrd="0" presId="urn:microsoft.com/office/officeart/2005/8/layout/hierarchy4"/>
    <dgm:cxn modelId="{9803BD59-FF28-4026-BC00-7C0F38D75617}" type="presOf" srcId="{B31089B0-0507-4B25-9520-0857DE84ED33}" destId="{0C53629D-D554-4650-959B-96EA86B43535}" srcOrd="0" destOrd="0" presId="urn:microsoft.com/office/officeart/2005/8/layout/hierarchy4"/>
    <dgm:cxn modelId="{60E4D57B-5083-4292-8B99-6B97BF4BABAA}" srcId="{B31089B0-0507-4B25-9520-0857DE84ED33}" destId="{DCD9AB3D-0412-438B-B332-7F6161C50320}" srcOrd="1" destOrd="0" parTransId="{70066AF8-D5B9-41D0-B252-AE76076E138E}" sibTransId="{39E85F68-3F81-4E2B-82D1-2A7A02ADCD3B}"/>
    <dgm:cxn modelId="{8E20EBBE-29E1-49C3-8914-B24F43EAAB03}" srcId="{B31089B0-0507-4B25-9520-0857DE84ED33}" destId="{14286708-DB8E-4D08-A423-48B8776F3219}" srcOrd="2" destOrd="0" parTransId="{6023C06E-12BA-4B2E-9BE7-EF004ED04517}" sibTransId="{7E282017-FA9C-43FE-A85B-529962FA2A2C}"/>
    <dgm:cxn modelId="{3901A131-31D5-44B6-AA51-F942C45F2A0E}" type="presParOf" srcId="{0C53629D-D554-4650-959B-96EA86B43535}" destId="{689F57A0-67F3-4209-A682-95105F4DA0D1}" srcOrd="0" destOrd="0" presId="urn:microsoft.com/office/officeart/2005/8/layout/hierarchy4"/>
    <dgm:cxn modelId="{3BC781CF-38F5-4E06-B75A-EA836001B7FD}" type="presParOf" srcId="{689F57A0-67F3-4209-A682-95105F4DA0D1}" destId="{9EAF77EC-651B-4AA6-B0E7-AB060FECEB61}" srcOrd="0" destOrd="0" presId="urn:microsoft.com/office/officeart/2005/8/layout/hierarchy4"/>
    <dgm:cxn modelId="{8DAA2434-3A38-48A6-AEAA-1424832E04D5}" type="presParOf" srcId="{689F57A0-67F3-4209-A682-95105F4DA0D1}" destId="{29F7B015-B156-45DA-9869-2340EE221676}" srcOrd="1" destOrd="0" presId="urn:microsoft.com/office/officeart/2005/8/layout/hierarchy4"/>
    <dgm:cxn modelId="{F70C9727-7C85-4BE2-B57A-1622AA753C1F}" type="presParOf" srcId="{0C53629D-D554-4650-959B-96EA86B43535}" destId="{B9CAE214-C584-45AC-9AA6-1741CA0A88F2}" srcOrd="1" destOrd="0" presId="urn:microsoft.com/office/officeart/2005/8/layout/hierarchy4"/>
    <dgm:cxn modelId="{141DEA23-E603-4343-9428-D823182E42A9}" type="presParOf" srcId="{0C53629D-D554-4650-959B-96EA86B43535}" destId="{2247F36E-C875-4A69-92BE-BB2A4CD80F93}" srcOrd="2" destOrd="0" presId="urn:microsoft.com/office/officeart/2005/8/layout/hierarchy4"/>
    <dgm:cxn modelId="{40AF29B7-9415-4AC4-AEA9-975E8752781D}" type="presParOf" srcId="{2247F36E-C875-4A69-92BE-BB2A4CD80F93}" destId="{5744F56B-C751-4C8B-A405-9FC53C2F291E}" srcOrd="0" destOrd="0" presId="urn:microsoft.com/office/officeart/2005/8/layout/hierarchy4"/>
    <dgm:cxn modelId="{6D1107C8-C49E-4003-9553-59FDCC047F60}" type="presParOf" srcId="{2247F36E-C875-4A69-92BE-BB2A4CD80F93}" destId="{F93D5DAB-2852-4ADA-BC66-72A56F5592DA}" srcOrd="1" destOrd="0" presId="urn:microsoft.com/office/officeart/2005/8/layout/hierarchy4"/>
    <dgm:cxn modelId="{F66237F8-071C-4871-BC95-2FC5D233CB2C}" type="presParOf" srcId="{0C53629D-D554-4650-959B-96EA86B43535}" destId="{F747A6FD-EE50-4591-8C64-6CEDB4658B07}" srcOrd="3" destOrd="0" presId="urn:microsoft.com/office/officeart/2005/8/layout/hierarchy4"/>
    <dgm:cxn modelId="{CFBF19C9-1FDC-40B9-844F-73BEEC56B739}" type="presParOf" srcId="{0C53629D-D554-4650-959B-96EA86B43535}" destId="{D8261A90-AA50-42B5-8279-D883B2CD81A2}" srcOrd="4" destOrd="0" presId="urn:microsoft.com/office/officeart/2005/8/layout/hierarchy4"/>
    <dgm:cxn modelId="{F65AD512-875D-40E4-BE39-C0F800D4E35C}" type="presParOf" srcId="{D8261A90-AA50-42B5-8279-D883B2CD81A2}" destId="{656404EE-9F60-4047-B0B3-2C2D51213115}" srcOrd="0" destOrd="0" presId="urn:microsoft.com/office/officeart/2005/8/layout/hierarchy4"/>
    <dgm:cxn modelId="{6E431049-1270-4CBB-9BC8-A28C7A53F08F}" type="presParOf" srcId="{D8261A90-AA50-42B5-8279-D883B2CD81A2}" destId="{CE52CA23-0F6C-421C-B6E2-EA162FF8E97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7AB387-F3A2-46B2-8BE8-1BC15790759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9A6E1DB-DA53-427D-B367-83BEC13AAE0F}">
      <dgm:prSet custT="1"/>
      <dgm:spPr/>
      <dgm:t>
        <a:bodyPr/>
        <a:lstStyle/>
        <a:p>
          <a:r>
            <a:rPr lang="pl-PL" sz="2400" dirty="0"/>
            <a:t>Jak uniknąć:</a:t>
          </a:r>
        </a:p>
      </dgm:t>
    </dgm:pt>
    <dgm:pt modelId="{475EC277-AA24-4894-A70C-6CCC336F0635}" type="parTrans" cxnId="{33BB1E5A-FBFA-4934-9A0A-3F5A5AF9E8C4}">
      <dgm:prSet/>
      <dgm:spPr/>
      <dgm:t>
        <a:bodyPr/>
        <a:lstStyle/>
        <a:p>
          <a:endParaRPr lang="pl-PL"/>
        </a:p>
      </dgm:t>
    </dgm:pt>
    <dgm:pt modelId="{E7DD1336-FB6C-4E5C-A85C-A5D582EAEB6C}" type="sibTrans" cxnId="{33BB1E5A-FBFA-4934-9A0A-3F5A5AF9E8C4}">
      <dgm:prSet/>
      <dgm:spPr/>
      <dgm:t>
        <a:bodyPr/>
        <a:lstStyle/>
        <a:p>
          <a:endParaRPr lang="pl-PL"/>
        </a:p>
      </dgm:t>
    </dgm:pt>
    <dgm:pt modelId="{42E8C286-30AD-4C04-B6FE-3B6A792CBC92}">
      <dgm:prSet/>
      <dgm:spPr/>
      <dgm:t>
        <a:bodyPr/>
        <a:lstStyle/>
        <a:p>
          <a:pPr>
            <a:lnSpc>
              <a:spcPct val="100000"/>
            </a:lnSpc>
            <a:spcAft>
              <a:spcPts val="840"/>
            </a:spcAft>
          </a:pPr>
          <a:r>
            <a:rPr lang="pl-P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Partner prowadzi otwartą procedurę zamówieniową zlecając usługi podmiotom trzecim np. operatorom zarządzającym infrastrukturą, ustala stawki za szkolenia dla MŚP</a:t>
          </a:r>
          <a:endParaRPr lang="pl-PL" dirty="0"/>
        </a:p>
      </dgm:t>
    </dgm:pt>
    <dgm:pt modelId="{9C94FA96-17B5-46C4-940B-16896DDC9815}" type="parTrans" cxnId="{65FF919E-3C95-4145-B8AB-93A9ED95AA25}">
      <dgm:prSet/>
      <dgm:spPr/>
      <dgm:t>
        <a:bodyPr/>
        <a:lstStyle/>
        <a:p>
          <a:endParaRPr lang="pl-PL"/>
        </a:p>
      </dgm:t>
    </dgm:pt>
    <dgm:pt modelId="{07EDDEB8-2ADA-43DB-9E78-8AD2DF0E00D5}" type="sibTrans" cxnId="{65FF919E-3C95-4145-B8AB-93A9ED95AA25}">
      <dgm:prSet/>
      <dgm:spPr/>
      <dgm:t>
        <a:bodyPr/>
        <a:lstStyle/>
        <a:p>
          <a:endParaRPr lang="pl-PL"/>
        </a:p>
      </dgm:t>
    </dgm:pt>
    <dgm:pt modelId="{4E74E9A6-4BCC-401D-B15F-D5D03C62F5F7}">
      <dgm:prSet custT="1"/>
      <dgm:spPr/>
      <dgm:t>
        <a:bodyPr/>
        <a:lstStyle/>
        <a:p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</a:rPr>
            <a:t>Realizacja działań w ogólnym interesie społecznym, brak działalności gospodarczej np. bezpłatne szkolenia</a:t>
          </a:r>
        </a:p>
      </dgm:t>
    </dgm:pt>
    <dgm:pt modelId="{DC4DFAA3-5ADE-4E0D-88E6-2B9CB324B043}" type="parTrans" cxnId="{73174F89-3A5B-4169-BCF5-3DA5F304ABC3}">
      <dgm:prSet/>
      <dgm:spPr/>
      <dgm:t>
        <a:bodyPr/>
        <a:lstStyle/>
        <a:p>
          <a:endParaRPr lang="pl-PL"/>
        </a:p>
      </dgm:t>
    </dgm:pt>
    <dgm:pt modelId="{C6A66B23-4D33-4396-B37C-6AD97AA22454}" type="sibTrans" cxnId="{73174F89-3A5B-4169-BCF5-3DA5F304ABC3}">
      <dgm:prSet/>
      <dgm:spPr/>
      <dgm:t>
        <a:bodyPr/>
        <a:lstStyle/>
        <a:p>
          <a:endParaRPr lang="pl-PL"/>
        </a:p>
      </dgm:t>
    </dgm:pt>
    <dgm:pt modelId="{A0EE3D0A-78EB-41BE-8A7D-36FE198A7AC0}" type="pres">
      <dgm:prSet presAssocID="{A57AB387-F3A2-46B2-8BE8-1BC15790759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0B6948-C702-4F56-BFB9-5987F296B01B}" type="pres">
      <dgm:prSet presAssocID="{59A6E1DB-DA53-427D-B367-83BEC13AAE0F}" presName="root" presStyleCnt="0"/>
      <dgm:spPr/>
    </dgm:pt>
    <dgm:pt modelId="{0FF43AE7-0992-414E-A94E-D9802C1A573E}" type="pres">
      <dgm:prSet presAssocID="{59A6E1DB-DA53-427D-B367-83BEC13AAE0F}" presName="rootComposite" presStyleCnt="0"/>
      <dgm:spPr/>
    </dgm:pt>
    <dgm:pt modelId="{8B541609-1698-4B41-AD1C-F2F9252C194A}" type="pres">
      <dgm:prSet presAssocID="{59A6E1DB-DA53-427D-B367-83BEC13AAE0F}" presName="rootText" presStyleLbl="node1" presStyleIdx="0" presStyleCnt="1" custScaleX="231994" custLinFactNeighborX="1208" custLinFactNeighborY="-5785"/>
      <dgm:spPr/>
    </dgm:pt>
    <dgm:pt modelId="{52E770DF-D8CF-4335-9D0F-A4E70B5D4592}" type="pres">
      <dgm:prSet presAssocID="{59A6E1DB-DA53-427D-B367-83BEC13AAE0F}" presName="rootConnector" presStyleLbl="node1" presStyleIdx="0" presStyleCnt="1"/>
      <dgm:spPr/>
    </dgm:pt>
    <dgm:pt modelId="{DF8E56DA-A217-4F1F-9DD7-29CE70326E7B}" type="pres">
      <dgm:prSet presAssocID="{59A6E1DB-DA53-427D-B367-83BEC13AAE0F}" presName="childShape" presStyleCnt="0"/>
      <dgm:spPr/>
    </dgm:pt>
    <dgm:pt modelId="{1ED83BA0-CD17-47D7-95AA-EB01EC1147ED}" type="pres">
      <dgm:prSet presAssocID="{DC4DFAA3-5ADE-4E0D-88E6-2B9CB324B043}" presName="Name13" presStyleLbl="parChTrans1D2" presStyleIdx="0" presStyleCnt="2"/>
      <dgm:spPr/>
    </dgm:pt>
    <dgm:pt modelId="{F9E43784-CC55-4BBA-8DB8-6F089136A5FB}" type="pres">
      <dgm:prSet presAssocID="{4E74E9A6-4BCC-401D-B15F-D5D03C62F5F7}" presName="childText" presStyleLbl="bgAcc1" presStyleIdx="0" presStyleCnt="2" custScaleX="300356" custScaleY="214720">
        <dgm:presLayoutVars>
          <dgm:bulletEnabled val="1"/>
        </dgm:presLayoutVars>
      </dgm:prSet>
      <dgm:spPr/>
    </dgm:pt>
    <dgm:pt modelId="{3BD7E748-AD95-44F9-986C-0F06F6459A76}" type="pres">
      <dgm:prSet presAssocID="{9C94FA96-17B5-46C4-940B-16896DDC9815}" presName="Name13" presStyleLbl="parChTrans1D2" presStyleIdx="1" presStyleCnt="2"/>
      <dgm:spPr/>
    </dgm:pt>
    <dgm:pt modelId="{B56ADDFF-6D56-4D13-98C5-038E6ABCDBBF}" type="pres">
      <dgm:prSet presAssocID="{42E8C286-30AD-4C04-B6FE-3B6A792CBC92}" presName="childText" presStyleLbl="bgAcc1" presStyleIdx="1" presStyleCnt="2" custScaleX="306116" custScaleY="176052" custLinFactNeighborX="2430" custLinFactNeighborY="1323">
        <dgm:presLayoutVars>
          <dgm:bulletEnabled val="1"/>
        </dgm:presLayoutVars>
      </dgm:prSet>
      <dgm:spPr/>
    </dgm:pt>
  </dgm:ptLst>
  <dgm:cxnLst>
    <dgm:cxn modelId="{36DD5146-8827-421B-BE5B-10C1977CF26D}" type="presOf" srcId="{59A6E1DB-DA53-427D-B367-83BEC13AAE0F}" destId="{8B541609-1698-4B41-AD1C-F2F9252C194A}" srcOrd="0" destOrd="0" presId="urn:microsoft.com/office/officeart/2005/8/layout/hierarchy3"/>
    <dgm:cxn modelId="{33BB1E5A-FBFA-4934-9A0A-3F5A5AF9E8C4}" srcId="{A57AB387-F3A2-46B2-8BE8-1BC157907593}" destId="{59A6E1DB-DA53-427D-B367-83BEC13AAE0F}" srcOrd="0" destOrd="0" parTransId="{475EC277-AA24-4894-A70C-6CCC336F0635}" sibTransId="{E7DD1336-FB6C-4E5C-A85C-A5D582EAEB6C}"/>
    <dgm:cxn modelId="{1F73F484-D2B2-402C-A965-DE938E43412F}" type="presOf" srcId="{DC4DFAA3-5ADE-4E0D-88E6-2B9CB324B043}" destId="{1ED83BA0-CD17-47D7-95AA-EB01EC1147ED}" srcOrd="0" destOrd="0" presId="urn:microsoft.com/office/officeart/2005/8/layout/hierarchy3"/>
    <dgm:cxn modelId="{ADE6C288-E37B-410A-B2D2-77D45ED55BC3}" type="presOf" srcId="{42E8C286-30AD-4C04-B6FE-3B6A792CBC92}" destId="{B56ADDFF-6D56-4D13-98C5-038E6ABCDBBF}" srcOrd="0" destOrd="0" presId="urn:microsoft.com/office/officeart/2005/8/layout/hierarchy3"/>
    <dgm:cxn modelId="{73174F89-3A5B-4169-BCF5-3DA5F304ABC3}" srcId="{59A6E1DB-DA53-427D-B367-83BEC13AAE0F}" destId="{4E74E9A6-4BCC-401D-B15F-D5D03C62F5F7}" srcOrd="0" destOrd="0" parTransId="{DC4DFAA3-5ADE-4E0D-88E6-2B9CB324B043}" sibTransId="{C6A66B23-4D33-4396-B37C-6AD97AA22454}"/>
    <dgm:cxn modelId="{2770D299-A1BE-4DF3-916C-B14CBEA686C5}" type="presOf" srcId="{9C94FA96-17B5-46C4-940B-16896DDC9815}" destId="{3BD7E748-AD95-44F9-986C-0F06F6459A76}" srcOrd="0" destOrd="0" presId="urn:microsoft.com/office/officeart/2005/8/layout/hierarchy3"/>
    <dgm:cxn modelId="{65FF919E-3C95-4145-B8AB-93A9ED95AA25}" srcId="{59A6E1DB-DA53-427D-B367-83BEC13AAE0F}" destId="{42E8C286-30AD-4C04-B6FE-3B6A792CBC92}" srcOrd="1" destOrd="0" parTransId="{9C94FA96-17B5-46C4-940B-16896DDC9815}" sibTransId="{07EDDEB8-2ADA-43DB-9E78-8AD2DF0E00D5}"/>
    <dgm:cxn modelId="{C06F03D1-D05E-4D0B-B5C4-8054C7CF11A1}" type="presOf" srcId="{4E74E9A6-4BCC-401D-B15F-D5D03C62F5F7}" destId="{F9E43784-CC55-4BBA-8DB8-6F089136A5FB}" srcOrd="0" destOrd="0" presId="urn:microsoft.com/office/officeart/2005/8/layout/hierarchy3"/>
    <dgm:cxn modelId="{688600EB-1CA2-494E-AA7E-DB7148B367B5}" type="presOf" srcId="{59A6E1DB-DA53-427D-B367-83BEC13AAE0F}" destId="{52E770DF-D8CF-4335-9D0F-A4E70B5D4592}" srcOrd="1" destOrd="0" presId="urn:microsoft.com/office/officeart/2005/8/layout/hierarchy3"/>
    <dgm:cxn modelId="{8E2D1FFD-C980-4FF0-BA69-4940BB418C2B}" type="presOf" srcId="{A57AB387-F3A2-46B2-8BE8-1BC157907593}" destId="{A0EE3D0A-78EB-41BE-8A7D-36FE198A7AC0}" srcOrd="0" destOrd="0" presId="urn:microsoft.com/office/officeart/2005/8/layout/hierarchy3"/>
    <dgm:cxn modelId="{F00CAFAC-C018-4F08-A1E7-F7EE38871973}" type="presParOf" srcId="{A0EE3D0A-78EB-41BE-8A7D-36FE198A7AC0}" destId="{BA0B6948-C702-4F56-BFB9-5987F296B01B}" srcOrd="0" destOrd="0" presId="urn:microsoft.com/office/officeart/2005/8/layout/hierarchy3"/>
    <dgm:cxn modelId="{AF50DCDD-51A6-4A9F-9FAD-643686331857}" type="presParOf" srcId="{BA0B6948-C702-4F56-BFB9-5987F296B01B}" destId="{0FF43AE7-0992-414E-A94E-D9802C1A573E}" srcOrd="0" destOrd="0" presId="urn:microsoft.com/office/officeart/2005/8/layout/hierarchy3"/>
    <dgm:cxn modelId="{76B38BE4-ED85-4E50-B288-82B19B6898FE}" type="presParOf" srcId="{0FF43AE7-0992-414E-A94E-D9802C1A573E}" destId="{8B541609-1698-4B41-AD1C-F2F9252C194A}" srcOrd="0" destOrd="0" presId="urn:microsoft.com/office/officeart/2005/8/layout/hierarchy3"/>
    <dgm:cxn modelId="{54B7723B-BAC3-4422-9785-8E0A1F4AE542}" type="presParOf" srcId="{0FF43AE7-0992-414E-A94E-D9802C1A573E}" destId="{52E770DF-D8CF-4335-9D0F-A4E70B5D4592}" srcOrd="1" destOrd="0" presId="urn:microsoft.com/office/officeart/2005/8/layout/hierarchy3"/>
    <dgm:cxn modelId="{41E07F42-3CF1-4E33-B197-4BFAD6DF00E9}" type="presParOf" srcId="{BA0B6948-C702-4F56-BFB9-5987F296B01B}" destId="{DF8E56DA-A217-4F1F-9DD7-29CE70326E7B}" srcOrd="1" destOrd="0" presId="urn:microsoft.com/office/officeart/2005/8/layout/hierarchy3"/>
    <dgm:cxn modelId="{14498853-2356-44A3-8740-290D281A47F1}" type="presParOf" srcId="{DF8E56DA-A217-4F1F-9DD7-29CE70326E7B}" destId="{1ED83BA0-CD17-47D7-95AA-EB01EC1147ED}" srcOrd="0" destOrd="0" presId="urn:microsoft.com/office/officeart/2005/8/layout/hierarchy3"/>
    <dgm:cxn modelId="{591A47AB-23D1-44A9-8A22-D142CB1EB3FE}" type="presParOf" srcId="{DF8E56DA-A217-4F1F-9DD7-29CE70326E7B}" destId="{F9E43784-CC55-4BBA-8DB8-6F089136A5FB}" srcOrd="1" destOrd="0" presId="urn:microsoft.com/office/officeart/2005/8/layout/hierarchy3"/>
    <dgm:cxn modelId="{08C78660-C07E-4FC1-9092-FED3149E12CC}" type="presParOf" srcId="{DF8E56DA-A217-4F1F-9DD7-29CE70326E7B}" destId="{3BD7E748-AD95-44F9-986C-0F06F6459A76}" srcOrd="2" destOrd="0" presId="urn:microsoft.com/office/officeart/2005/8/layout/hierarchy3"/>
    <dgm:cxn modelId="{DD162922-F01D-496C-96AE-40844A7B79FB}" type="presParOf" srcId="{DF8E56DA-A217-4F1F-9DD7-29CE70326E7B}" destId="{B56ADDFF-6D56-4D13-98C5-038E6ABCDBB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7AB387-F3A2-46B2-8BE8-1BC15790759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9A6E1DB-DA53-427D-B367-83BEC13AAE0F}">
      <dgm:prSet custT="1"/>
      <dgm:spPr/>
      <dgm:t>
        <a:bodyPr/>
        <a:lstStyle/>
        <a:p>
          <a:r>
            <a:rPr lang="pl-PL" sz="2000" dirty="0">
              <a:latin typeface="Verdana" panose="020B0604030504040204" pitchFamily="34" charset="0"/>
              <a:ea typeface="Verdana" panose="020B0604030504040204" pitchFamily="34" charset="0"/>
            </a:rPr>
            <a:t>Jeśli faworyzujemy:</a:t>
          </a:r>
        </a:p>
      </dgm:t>
    </dgm:pt>
    <dgm:pt modelId="{475EC277-AA24-4894-A70C-6CCC336F0635}" type="parTrans" cxnId="{33BB1E5A-FBFA-4934-9A0A-3F5A5AF9E8C4}">
      <dgm:prSet/>
      <dgm:spPr/>
      <dgm:t>
        <a:bodyPr/>
        <a:lstStyle/>
        <a:p>
          <a:endParaRPr lang="pl-PL"/>
        </a:p>
      </dgm:t>
    </dgm:pt>
    <dgm:pt modelId="{E7DD1336-FB6C-4E5C-A85C-A5D582EAEB6C}" type="sibTrans" cxnId="{33BB1E5A-FBFA-4934-9A0A-3F5A5AF9E8C4}">
      <dgm:prSet/>
      <dgm:spPr/>
      <dgm:t>
        <a:bodyPr/>
        <a:lstStyle/>
        <a:p>
          <a:endParaRPr lang="pl-PL"/>
        </a:p>
      </dgm:t>
    </dgm:pt>
    <dgm:pt modelId="{732D80A9-5575-4BB1-91F3-97154F699F15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Konkretny podmiot gospodarczy np. MŚP</a:t>
          </a:r>
        </a:p>
      </dgm:t>
    </dgm:pt>
    <dgm:pt modelId="{D5B392B1-D6AC-42B5-B645-E06660A5D80A}" type="parTrans" cxnId="{DB2F689C-AE71-49A2-A5A1-CC1274947EF7}">
      <dgm:prSet/>
      <dgm:spPr/>
      <dgm:t>
        <a:bodyPr/>
        <a:lstStyle/>
        <a:p>
          <a:endParaRPr lang="pl-PL"/>
        </a:p>
      </dgm:t>
    </dgm:pt>
    <dgm:pt modelId="{9A42D0A1-7FC0-4CCF-A818-D51B211D5DD3}" type="sibTrans" cxnId="{DB2F689C-AE71-49A2-A5A1-CC1274947EF7}">
      <dgm:prSet/>
      <dgm:spPr/>
      <dgm:t>
        <a:bodyPr/>
        <a:lstStyle/>
        <a:p>
          <a:endParaRPr lang="pl-PL"/>
        </a:p>
      </dgm:t>
    </dgm:pt>
    <dgm:pt modelId="{42E8C286-30AD-4C04-B6FE-3B6A792CBC92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Podmioty działające w konkretnym sektorze gospodarki, np. w energii odnawialnej</a:t>
          </a:r>
        </a:p>
      </dgm:t>
    </dgm:pt>
    <dgm:pt modelId="{9C94FA96-17B5-46C4-940B-16896DDC9815}" type="parTrans" cxnId="{65FF919E-3C95-4145-B8AB-93A9ED95AA25}">
      <dgm:prSet/>
      <dgm:spPr/>
      <dgm:t>
        <a:bodyPr/>
        <a:lstStyle/>
        <a:p>
          <a:endParaRPr lang="pl-PL"/>
        </a:p>
      </dgm:t>
    </dgm:pt>
    <dgm:pt modelId="{07EDDEB8-2ADA-43DB-9E78-8AD2DF0E00D5}" type="sibTrans" cxnId="{65FF919E-3C95-4145-B8AB-93A9ED95AA25}">
      <dgm:prSet/>
      <dgm:spPr/>
      <dgm:t>
        <a:bodyPr/>
        <a:lstStyle/>
        <a:p>
          <a:endParaRPr lang="pl-PL"/>
        </a:p>
      </dgm:t>
    </dgm:pt>
    <dgm:pt modelId="{27A4B25E-19C1-4F8B-ABA1-AF5201989ED9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Podmioty działające w konkretnym regionie kraju, np. obszarze przygranicznym</a:t>
          </a:r>
        </a:p>
      </dgm:t>
    </dgm:pt>
    <dgm:pt modelId="{B1412997-8EB7-4111-9D3C-09642EB6F6EB}" type="parTrans" cxnId="{926BD8A0-836A-4486-9406-D0E28DF69A29}">
      <dgm:prSet/>
      <dgm:spPr/>
      <dgm:t>
        <a:bodyPr/>
        <a:lstStyle/>
        <a:p>
          <a:endParaRPr lang="pl-PL"/>
        </a:p>
      </dgm:t>
    </dgm:pt>
    <dgm:pt modelId="{7A6F2062-F274-4FE8-AAB1-186113870428}" type="sibTrans" cxnId="{926BD8A0-836A-4486-9406-D0E28DF69A29}">
      <dgm:prSet/>
      <dgm:spPr/>
      <dgm:t>
        <a:bodyPr/>
        <a:lstStyle/>
        <a:p>
          <a:endParaRPr lang="pl-PL"/>
        </a:p>
      </dgm:t>
    </dgm:pt>
    <dgm:pt modelId="{38AF2347-E8A5-43A1-99C1-612431A901A8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Produkcję lub obrót konkretnymi rodzajami towarów lub usług</a:t>
          </a:r>
        </a:p>
      </dgm:t>
    </dgm:pt>
    <dgm:pt modelId="{C1117AC9-0985-4759-BD5A-5F7B57C3A6B1}" type="parTrans" cxnId="{A07DB271-6574-42FB-9BB9-9D8B5B9E2671}">
      <dgm:prSet/>
      <dgm:spPr/>
      <dgm:t>
        <a:bodyPr/>
        <a:lstStyle/>
        <a:p>
          <a:endParaRPr lang="pl-PL"/>
        </a:p>
      </dgm:t>
    </dgm:pt>
    <dgm:pt modelId="{158CBDD6-7FF3-4C63-8728-509F0B969237}" type="sibTrans" cxnId="{A07DB271-6574-42FB-9BB9-9D8B5B9E2671}">
      <dgm:prSet/>
      <dgm:spPr/>
      <dgm:t>
        <a:bodyPr/>
        <a:lstStyle/>
        <a:p>
          <a:endParaRPr lang="pl-PL"/>
        </a:p>
      </dgm:t>
    </dgm:pt>
    <dgm:pt modelId="{A0EE3D0A-78EB-41BE-8A7D-36FE198A7AC0}" type="pres">
      <dgm:prSet presAssocID="{A57AB387-F3A2-46B2-8BE8-1BC15790759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0B6948-C702-4F56-BFB9-5987F296B01B}" type="pres">
      <dgm:prSet presAssocID="{59A6E1DB-DA53-427D-B367-83BEC13AAE0F}" presName="root" presStyleCnt="0"/>
      <dgm:spPr/>
    </dgm:pt>
    <dgm:pt modelId="{0FF43AE7-0992-414E-A94E-D9802C1A573E}" type="pres">
      <dgm:prSet presAssocID="{59A6E1DB-DA53-427D-B367-83BEC13AAE0F}" presName="rootComposite" presStyleCnt="0"/>
      <dgm:spPr/>
    </dgm:pt>
    <dgm:pt modelId="{8B541609-1698-4B41-AD1C-F2F9252C194A}" type="pres">
      <dgm:prSet presAssocID="{59A6E1DB-DA53-427D-B367-83BEC13AAE0F}" presName="rootText" presStyleLbl="node1" presStyleIdx="0" presStyleCnt="1" custScaleX="231994"/>
      <dgm:spPr/>
    </dgm:pt>
    <dgm:pt modelId="{52E770DF-D8CF-4335-9D0F-A4E70B5D4592}" type="pres">
      <dgm:prSet presAssocID="{59A6E1DB-DA53-427D-B367-83BEC13AAE0F}" presName="rootConnector" presStyleLbl="node1" presStyleIdx="0" presStyleCnt="1"/>
      <dgm:spPr/>
    </dgm:pt>
    <dgm:pt modelId="{DF8E56DA-A217-4F1F-9DD7-29CE70326E7B}" type="pres">
      <dgm:prSet presAssocID="{59A6E1DB-DA53-427D-B367-83BEC13AAE0F}" presName="childShape" presStyleCnt="0"/>
      <dgm:spPr/>
    </dgm:pt>
    <dgm:pt modelId="{3CB4C4A8-78B1-4127-A2F6-8A03FB16A033}" type="pres">
      <dgm:prSet presAssocID="{D5B392B1-D6AC-42B5-B645-E06660A5D80A}" presName="Name13" presStyleLbl="parChTrans1D2" presStyleIdx="0" presStyleCnt="4"/>
      <dgm:spPr/>
    </dgm:pt>
    <dgm:pt modelId="{1DA3E354-1465-480C-A95A-B5CBEC2810D6}" type="pres">
      <dgm:prSet presAssocID="{732D80A9-5575-4BB1-91F3-97154F699F15}" presName="childText" presStyleLbl="bgAcc1" presStyleIdx="0" presStyleCnt="4" custScaleX="215808">
        <dgm:presLayoutVars>
          <dgm:bulletEnabled val="1"/>
        </dgm:presLayoutVars>
      </dgm:prSet>
      <dgm:spPr/>
    </dgm:pt>
    <dgm:pt modelId="{3BD7E748-AD95-44F9-986C-0F06F6459A76}" type="pres">
      <dgm:prSet presAssocID="{9C94FA96-17B5-46C4-940B-16896DDC9815}" presName="Name13" presStyleLbl="parChTrans1D2" presStyleIdx="1" presStyleCnt="4"/>
      <dgm:spPr/>
    </dgm:pt>
    <dgm:pt modelId="{B56ADDFF-6D56-4D13-98C5-038E6ABCDBBF}" type="pres">
      <dgm:prSet presAssocID="{42E8C286-30AD-4C04-B6FE-3B6A792CBC92}" presName="childText" presStyleLbl="bgAcc1" presStyleIdx="1" presStyleCnt="4" custScaleX="213632" custLinFactNeighborX="2430" custLinFactNeighborY="1323">
        <dgm:presLayoutVars>
          <dgm:bulletEnabled val="1"/>
        </dgm:presLayoutVars>
      </dgm:prSet>
      <dgm:spPr/>
    </dgm:pt>
    <dgm:pt modelId="{B4DECAD4-F097-482F-BDC4-8DCEE351C8C3}" type="pres">
      <dgm:prSet presAssocID="{B1412997-8EB7-4111-9D3C-09642EB6F6EB}" presName="Name13" presStyleLbl="parChTrans1D2" presStyleIdx="2" presStyleCnt="4"/>
      <dgm:spPr/>
    </dgm:pt>
    <dgm:pt modelId="{3630180C-6629-470C-91BA-DB044BB24B14}" type="pres">
      <dgm:prSet presAssocID="{27A4B25E-19C1-4F8B-ABA1-AF5201989ED9}" presName="childText" presStyleLbl="bgAcc1" presStyleIdx="2" presStyleCnt="4" custScaleX="218493">
        <dgm:presLayoutVars>
          <dgm:bulletEnabled val="1"/>
        </dgm:presLayoutVars>
      </dgm:prSet>
      <dgm:spPr/>
    </dgm:pt>
    <dgm:pt modelId="{7DA39D06-4216-4DCA-9A59-4953DAFAA9A0}" type="pres">
      <dgm:prSet presAssocID="{C1117AC9-0985-4759-BD5A-5F7B57C3A6B1}" presName="Name13" presStyleLbl="parChTrans1D2" presStyleIdx="3" presStyleCnt="4"/>
      <dgm:spPr/>
    </dgm:pt>
    <dgm:pt modelId="{85F13227-CD70-44E3-8377-B53FC9A8F6EC}" type="pres">
      <dgm:prSet presAssocID="{38AF2347-E8A5-43A1-99C1-612431A901A8}" presName="childText" presStyleLbl="bgAcc1" presStyleIdx="3" presStyleCnt="4" custScaleX="218492">
        <dgm:presLayoutVars>
          <dgm:bulletEnabled val="1"/>
        </dgm:presLayoutVars>
      </dgm:prSet>
      <dgm:spPr/>
    </dgm:pt>
  </dgm:ptLst>
  <dgm:cxnLst>
    <dgm:cxn modelId="{2DBE6A20-59AD-45C0-A835-E67B7231E7F3}" type="presOf" srcId="{D5B392B1-D6AC-42B5-B645-E06660A5D80A}" destId="{3CB4C4A8-78B1-4127-A2F6-8A03FB16A033}" srcOrd="0" destOrd="0" presId="urn:microsoft.com/office/officeart/2005/8/layout/hierarchy3"/>
    <dgm:cxn modelId="{36DD5146-8827-421B-BE5B-10C1977CF26D}" type="presOf" srcId="{59A6E1DB-DA53-427D-B367-83BEC13AAE0F}" destId="{8B541609-1698-4B41-AD1C-F2F9252C194A}" srcOrd="0" destOrd="0" presId="urn:microsoft.com/office/officeart/2005/8/layout/hierarchy3"/>
    <dgm:cxn modelId="{CC687E68-326B-43B3-92C7-0A88EE437359}" type="presOf" srcId="{38AF2347-E8A5-43A1-99C1-612431A901A8}" destId="{85F13227-CD70-44E3-8377-B53FC9A8F6EC}" srcOrd="0" destOrd="0" presId="urn:microsoft.com/office/officeart/2005/8/layout/hierarchy3"/>
    <dgm:cxn modelId="{A07DB271-6574-42FB-9BB9-9D8B5B9E2671}" srcId="{59A6E1DB-DA53-427D-B367-83BEC13AAE0F}" destId="{38AF2347-E8A5-43A1-99C1-612431A901A8}" srcOrd="3" destOrd="0" parTransId="{C1117AC9-0985-4759-BD5A-5F7B57C3A6B1}" sibTransId="{158CBDD6-7FF3-4C63-8728-509F0B969237}"/>
    <dgm:cxn modelId="{CDD96E58-6275-4BB9-9137-C93F122FBE9F}" type="presOf" srcId="{B1412997-8EB7-4111-9D3C-09642EB6F6EB}" destId="{B4DECAD4-F097-482F-BDC4-8DCEE351C8C3}" srcOrd="0" destOrd="0" presId="urn:microsoft.com/office/officeart/2005/8/layout/hierarchy3"/>
    <dgm:cxn modelId="{33BB1E5A-FBFA-4934-9A0A-3F5A5AF9E8C4}" srcId="{A57AB387-F3A2-46B2-8BE8-1BC157907593}" destId="{59A6E1DB-DA53-427D-B367-83BEC13AAE0F}" srcOrd="0" destOrd="0" parTransId="{475EC277-AA24-4894-A70C-6CCC336F0635}" sibTransId="{E7DD1336-FB6C-4E5C-A85C-A5D582EAEB6C}"/>
    <dgm:cxn modelId="{39593D5A-BF5A-417A-9B36-A0A3380AD45A}" type="presOf" srcId="{C1117AC9-0985-4759-BD5A-5F7B57C3A6B1}" destId="{7DA39D06-4216-4DCA-9A59-4953DAFAA9A0}" srcOrd="0" destOrd="0" presId="urn:microsoft.com/office/officeart/2005/8/layout/hierarchy3"/>
    <dgm:cxn modelId="{73F95E83-CC0E-4A49-9855-72B887971B1E}" type="presOf" srcId="{732D80A9-5575-4BB1-91F3-97154F699F15}" destId="{1DA3E354-1465-480C-A95A-B5CBEC2810D6}" srcOrd="0" destOrd="0" presId="urn:microsoft.com/office/officeart/2005/8/layout/hierarchy3"/>
    <dgm:cxn modelId="{ADE6C288-E37B-410A-B2D2-77D45ED55BC3}" type="presOf" srcId="{42E8C286-30AD-4C04-B6FE-3B6A792CBC92}" destId="{B56ADDFF-6D56-4D13-98C5-038E6ABCDBBF}" srcOrd="0" destOrd="0" presId="urn:microsoft.com/office/officeart/2005/8/layout/hierarchy3"/>
    <dgm:cxn modelId="{2770D299-A1BE-4DF3-916C-B14CBEA686C5}" type="presOf" srcId="{9C94FA96-17B5-46C4-940B-16896DDC9815}" destId="{3BD7E748-AD95-44F9-986C-0F06F6459A76}" srcOrd="0" destOrd="0" presId="urn:microsoft.com/office/officeart/2005/8/layout/hierarchy3"/>
    <dgm:cxn modelId="{DB2F689C-AE71-49A2-A5A1-CC1274947EF7}" srcId="{59A6E1DB-DA53-427D-B367-83BEC13AAE0F}" destId="{732D80A9-5575-4BB1-91F3-97154F699F15}" srcOrd="0" destOrd="0" parTransId="{D5B392B1-D6AC-42B5-B645-E06660A5D80A}" sibTransId="{9A42D0A1-7FC0-4CCF-A818-D51B211D5DD3}"/>
    <dgm:cxn modelId="{65FF919E-3C95-4145-B8AB-93A9ED95AA25}" srcId="{59A6E1DB-DA53-427D-B367-83BEC13AAE0F}" destId="{42E8C286-30AD-4C04-B6FE-3B6A792CBC92}" srcOrd="1" destOrd="0" parTransId="{9C94FA96-17B5-46C4-940B-16896DDC9815}" sibTransId="{07EDDEB8-2ADA-43DB-9E78-8AD2DF0E00D5}"/>
    <dgm:cxn modelId="{926BD8A0-836A-4486-9406-D0E28DF69A29}" srcId="{59A6E1DB-DA53-427D-B367-83BEC13AAE0F}" destId="{27A4B25E-19C1-4F8B-ABA1-AF5201989ED9}" srcOrd="2" destOrd="0" parTransId="{B1412997-8EB7-4111-9D3C-09642EB6F6EB}" sibTransId="{7A6F2062-F274-4FE8-AAB1-186113870428}"/>
    <dgm:cxn modelId="{1CB028B6-4BF4-4B35-847C-A7473AA80344}" type="presOf" srcId="{27A4B25E-19C1-4F8B-ABA1-AF5201989ED9}" destId="{3630180C-6629-470C-91BA-DB044BB24B14}" srcOrd="0" destOrd="0" presId="urn:microsoft.com/office/officeart/2005/8/layout/hierarchy3"/>
    <dgm:cxn modelId="{688600EB-1CA2-494E-AA7E-DB7148B367B5}" type="presOf" srcId="{59A6E1DB-DA53-427D-B367-83BEC13AAE0F}" destId="{52E770DF-D8CF-4335-9D0F-A4E70B5D4592}" srcOrd="1" destOrd="0" presId="urn:microsoft.com/office/officeart/2005/8/layout/hierarchy3"/>
    <dgm:cxn modelId="{8E2D1FFD-C980-4FF0-BA69-4940BB418C2B}" type="presOf" srcId="{A57AB387-F3A2-46B2-8BE8-1BC157907593}" destId="{A0EE3D0A-78EB-41BE-8A7D-36FE198A7AC0}" srcOrd="0" destOrd="0" presId="urn:microsoft.com/office/officeart/2005/8/layout/hierarchy3"/>
    <dgm:cxn modelId="{F00CAFAC-C018-4F08-A1E7-F7EE38871973}" type="presParOf" srcId="{A0EE3D0A-78EB-41BE-8A7D-36FE198A7AC0}" destId="{BA0B6948-C702-4F56-BFB9-5987F296B01B}" srcOrd="0" destOrd="0" presId="urn:microsoft.com/office/officeart/2005/8/layout/hierarchy3"/>
    <dgm:cxn modelId="{AF50DCDD-51A6-4A9F-9FAD-643686331857}" type="presParOf" srcId="{BA0B6948-C702-4F56-BFB9-5987F296B01B}" destId="{0FF43AE7-0992-414E-A94E-D9802C1A573E}" srcOrd="0" destOrd="0" presId="urn:microsoft.com/office/officeart/2005/8/layout/hierarchy3"/>
    <dgm:cxn modelId="{76B38BE4-ED85-4E50-B288-82B19B6898FE}" type="presParOf" srcId="{0FF43AE7-0992-414E-A94E-D9802C1A573E}" destId="{8B541609-1698-4B41-AD1C-F2F9252C194A}" srcOrd="0" destOrd="0" presId="urn:microsoft.com/office/officeart/2005/8/layout/hierarchy3"/>
    <dgm:cxn modelId="{54B7723B-BAC3-4422-9785-8E0A1F4AE542}" type="presParOf" srcId="{0FF43AE7-0992-414E-A94E-D9802C1A573E}" destId="{52E770DF-D8CF-4335-9D0F-A4E70B5D4592}" srcOrd="1" destOrd="0" presId="urn:microsoft.com/office/officeart/2005/8/layout/hierarchy3"/>
    <dgm:cxn modelId="{41E07F42-3CF1-4E33-B197-4BFAD6DF00E9}" type="presParOf" srcId="{BA0B6948-C702-4F56-BFB9-5987F296B01B}" destId="{DF8E56DA-A217-4F1F-9DD7-29CE70326E7B}" srcOrd="1" destOrd="0" presId="urn:microsoft.com/office/officeart/2005/8/layout/hierarchy3"/>
    <dgm:cxn modelId="{116BD331-D523-4A19-B562-0A111A56F69C}" type="presParOf" srcId="{DF8E56DA-A217-4F1F-9DD7-29CE70326E7B}" destId="{3CB4C4A8-78B1-4127-A2F6-8A03FB16A033}" srcOrd="0" destOrd="0" presId="urn:microsoft.com/office/officeart/2005/8/layout/hierarchy3"/>
    <dgm:cxn modelId="{EDC8D147-AC26-4ECE-84A0-26E2612D93BB}" type="presParOf" srcId="{DF8E56DA-A217-4F1F-9DD7-29CE70326E7B}" destId="{1DA3E354-1465-480C-A95A-B5CBEC2810D6}" srcOrd="1" destOrd="0" presId="urn:microsoft.com/office/officeart/2005/8/layout/hierarchy3"/>
    <dgm:cxn modelId="{08C78660-C07E-4FC1-9092-FED3149E12CC}" type="presParOf" srcId="{DF8E56DA-A217-4F1F-9DD7-29CE70326E7B}" destId="{3BD7E748-AD95-44F9-986C-0F06F6459A76}" srcOrd="2" destOrd="0" presId="urn:microsoft.com/office/officeart/2005/8/layout/hierarchy3"/>
    <dgm:cxn modelId="{DD162922-F01D-496C-96AE-40844A7B79FB}" type="presParOf" srcId="{DF8E56DA-A217-4F1F-9DD7-29CE70326E7B}" destId="{B56ADDFF-6D56-4D13-98C5-038E6ABCDBBF}" srcOrd="3" destOrd="0" presId="urn:microsoft.com/office/officeart/2005/8/layout/hierarchy3"/>
    <dgm:cxn modelId="{EC62DFB4-1CDE-42A3-BB08-027330BF8797}" type="presParOf" srcId="{DF8E56DA-A217-4F1F-9DD7-29CE70326E7B}" destId="{B4DECAD4-F097-482F-BDC4-8DCEE351C8C3}" srcOrd="4" destOrd="0" presId="urn:microsoft.com/office/officeart/2005/8/layout/hierarchy3"/>
    <dgm:cxn modelId="{6F9B2C91-BB59-439D-94A1-77D7BB4D2651}" type="presParOf" srcId="{DF8E56DA-A217-4F1F-9DD7-29CE70326E7B}" destId="{3630180C-6629-470C-91BA-DB044BB24B14}" srcOrd="5" destOrd="0" presId="urn:microsoft.com/office/officeart/2005/8/layout/hierarchy3"/>
    <dgm:cxn modelId="{EE6678E0-987D-43D2-B2CA-B9F11DE6FF61}" type="presParOf" srcId="{DF8E56DA-A217-4F1F-9DD7-29CE70326E7B}" destId="{7DA39D06-4216-4DCA-9A59-4953DAFAA9A0}" srcOrd="6" destOrd="0" presId="urn:microsoft.com/office/officeart/2005/8/layout/hierarchy3"/>
    <dgm:cxn modelId="{1D7856CA-0F04-4738-A2BB-5A59A0358ECC}" type="presParOf" srcId="{DF8E56DA-A217-4F1F-9DD7-29CE70326E7B}" destId="{85F13227-CD70-44E3-8377-B53FC9A8F6E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5C6903-360A-4246-9F85-EB01666525C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80C8972-E518-4FC6-9EDA-FF3230B237A5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Zamknięty katalog partnerów</a:t>
          </a:r>
        </a:p>
      </dgm:t>
    </dgm:pt>
    <dgm:pt modelId="{5B7D87B6-C8AF-4AA2-B98A-53696C5461EF}" type="parTrans" cxnId="{062DCD36-36A3-42CF-831B-787EB901881D}">
      <dgm:prSet/>
      <dgm:spPr/>
      <dgm:t>
        <a:bodyPr/>
        <a:lstStyle/>
        <a:p>
          <a:endParaRPr lang="pl-PL"/>
        </a:p>
      </dgm:t>
    </dgm:pt>
    <dgm:pt modelId="{B840C475-1DBB-4C74-88D4-14C18BA51821}" type="sibTrans" cxnId="{062DCD36-36A3-42CF-831B-787EB901881D}">
      <dgm:prSet/>
      <dgm:spPr/>
      <dgm:t>
        <a:bodyPr/>
        <a:lstStyle/>
        <a:p>
          <a:endParaRPr lang="pl-PL"/>
        </a:p>
      </dgm:t>
    </dgm:pt>
    <dgm:pt modelId="{4C28FF64-4ED4-4CA0-AD6F-8EFC14FFE04D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Zamknięty katalog typów projektów</a:t>
          </a:r>
        </a:p>
      </dgm:t>
    </dgm:pt>
    <dgm:pt modelId="{EB3E11A1-E4B3-43B7-A8F7-632ACF2D31A6}" type="parTrans" cxnId="{4FD34F54-9933-45A5-B4F8-8A112D01BE93}">
      <dgm:prSet/>
      <dgm:spPr/>
      <dgm:t>
        <a:bodyPr/>
        <a:lstStyle/>
        <a:p>
          <a:endParaRPr lang="pl-PL"/>
        </a:p>
      </dgm:t>
    </dgm:pt>
    <dgm:pt modelId="{21584344-C360-44F2-8FA4-ECE740E3CE2E}" type="sibTrans" cxnId="{4FD34F54-9933-45A5-B4F8-8A112D01BE93}">
      <dgm:prSet/>
      <dgm:spPr/>
      <dgm:t>
        <a:bodyPr/>
        <a:lstStyle/>
        <a:p>
          <a:endParaRPr lang="pl-PL"/>
        </a:p>
      </dgm:t>
    </dgm:pt>
    <dgm:pt modelId="{22131EFA-3F7E-4502-9F84-44F320B98D9C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Ograniczony zakres terytorialny</a:t>
          </a:r>
        </a:p>
      </dgm:t>
    </dgm:pt>
    <dgm:pt modelId="{02D88317-8823-4304-ADEA-389A97D9C057}" type="parTrans" cxnId="{63AEB0A1-DE56-4C03-AD32-643AC1EF3AAE}">
      <dgm:prSet/>
      <dgm:spPr/>
      <dgm:t>
        <a:bodyPr/>
        <a:lstStyle/>
        <a:p>
          <a:endParaRPr lang="pl-PL"/>
        </a:p>
      </dgm:t>
    </dgm:pt>
    <dgm:pt modelId="{F4AF4E9A-9AAA-4F10-A555-CBCE92D90589}" type="sibTrans" cxnId="{63AEB0A1-DE56-4C03-AD32-643AC1EF3AAE}">
      <dgm:prSet/>
      <dgm:spPr/>
      <dgm:t>
        <a:bodyPr/>
        <a:lstStyle/>
        <a:p>
          <a:endParaRPr lang="pl-PL"/>
        </a:p>
      </dgm:t>
    </dgm:pt>
    <dgm:pt modelId="{3A02DF51-CDDD-4921-ADC4-0C1F20A2F382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Kryteria oceny projektów</a:t>
          </a:r>
        </a:p>
      </dgm:t>
    </dgm:pt>
    <dgm:pt modelId="{6CC90B64-606C-45E1-BDB8-74792E78C388}" type="parTrans" cxnId="{D48ECFBC-8D09-4527-B4A1-D75134A393FA}">
      <dgm:prSet/>
      <dgm:spPr/>
      <dgm:t>
        <a:bodyPr/>
        <a:lstStyle/>
        <a:p>
          <a:endParaRPr lang="pl-PL"/>
        </a:p>
      </dgm:t>
    </dgm:pt>
    <dgm:pt modelId="{A7F180EA-6CCF-446D-96C7-1C50C06FA663}" type="sibTrans" cxnId="{D48ECFBC-8D09-4527-B4A1-D75134A393FA}">
      <dgm:prSet/>
      <dgm:spPr/>
      <dgm:t>
        <a:bodyPr/>
        <a:lstStyle/>
        <a:p>
          <a:endParaRPr lang="pl-PL"/>
        </a:p>
      </dgm:t>
    </dgm:pt>
    <dgm:pt modelId="{7B02C929-6AD2-475F-99E8-897FAEC51A24}">
      <dgm:prSet/>
      <dgm:spPr/>
      <dgm:t>
        <a:bodyPr/>
        <a:lstStyle/>
        <a:p>
          <a:r>
            <a:rPr lang="pl-PL" dirty="0">
              <a:latin typeface="Verdana" panose="020B0604030504040204" pitchFamily="34" charset="0"/>
              <a:ea typeface="Verdana" panose="020B0604030504040204" pitchFamily="34" charset="0"/>
            </a:rPr>
            <a:t>W programach INTERREG</a:t>
          </a:r>
          <a:r>
            <a:rPr lang="pl-PL" dirty="0"/>
            <a:t>: </a:t>
          </a:r>
        </a:p>
      </dgm:t>
    </dgm:pt>
    <dgm:pt modelId="{DFC87349-B582-4806-A4EE-E4FDBFDDBE48}" type="sibTrans" cxnId="{EE055083-92E4-481C-AB1D-156379EBF088}">
      <dgm:prSet/>
      <dgm:spPr/>
      <dgm:t>
        <a:bodyPr/>
        <a:lstStyle/>
        <a:p>
          <a:endParaRPr lang="pl-PL"/>
        </a:p>
      </dgm:t>
    </dgm:pt>
    <dgm:pt modelId="{A3E4031B-0A98-46D1-8C3C-09032410CFD4}" type="parTrans" cxnId="{EE055083-92E4-481C-AB1D-156379EBF088}">
      <dgm:prSet/>
      <dgm:spPr/>
      <dgm:t>
        <a:bodyPr/>
        <a:lstStyle/>
        <a:p>
          <a:endParaRPr lang="pl-PL"/>
        </a:p>
      </dgm:t>
    </dgm:pt>
    <dgm:pt modelId="{68682149-D669-40C7-A0D8-C07CCAA3E4AF}" type="pres">
      <dgm:prSet presAssocID="{675C6903-360A-4246-9F85-EB01666525C7}" presName="compositeShape" presStyleCnt="0">
        <dgm:presLayoutVars>
          <dgm:dir/>
          <dgm:resizeHandles/>
        </dgm:presLayoutVars>
      </dgm:prSet>
      <dgm:spPr/>
    </dgm:pt>
    <dgm:pt modelId="{6729E8BD-BB4A-4098-A144-149106BDAC72}" type="pres">
      <dgm:prSet presAssocID="{675C6903-360A-4246-9F85-EB01666525C7}" presName="pyramid" presStyleLbl="node1" presStyleIdx="0" presStyleCnt="1" custLinFactNeighborX="3447" custLinFactNeighborY="-23331"/>
      <dgm:spPr/>
    </dgm:pt>
    <dgm:pt modelId="{8470EF66-DB6A-4307-AA4B-8620F9E897D8}" type="pres">
      <dgm:prSet presAssocID="{675C6903-360A-4246-9F85-EB01666525C7}" presName="theList" presStyleCnt="0"/>
      <dgm:spPr/>
    </dgm:pt>
    <dgm:pt modelId="{AA9300A4-12DA-467C-B98F-E9D534CA86E1}" type="pres">
      <dgm:prSet presAssocID="{7B02C929-6AD2-475F-99E8-897FAEC51A24}" presName="aNode" presStyleLbl="fgAcc1" presStyleIdx="0" presStyleCnt="5" custLinFactY="-238383" custLinFactNeighborX="-49363" custLinFactNeighborY="-300000">
        <dgm:presLayoutVars>
          <dgm:bulletEnabled val="1"/>
        </dgm:presLayoutVars>
      </dgm:prSet>
      <dgm:spPr/>
    </dgm:pt>
    <dgm:pt modelId="{06AC0BE5-6AE0-49D4-938F-ABE7AD3B02A2}" type="pres">
      <dgm:prSet presAssocID="{7B02C929-6AD2-475F-99E8-897FAEC51A24}" presName="aSpace" presStyleCnt="0"/>
      <dgm:spPr/>
    </dgm:pt>
    <dgm:pt modelId="{8391750E-089C-45D5-B675-C53168BA989A}" type="pres">
      <dgm:prSet presAssocID="{280C8972-E518-4FC6-9EDA-FF3230B237A5}" presName="aNode" presStyleLbl="fgAcc1" presStyleIdx="1" presStyleCnt="5">
        <dgm:presLayoutVars>
          <dgm:bulletEnabled val="1"/>
        </dgm:presLayoutVars>
      </dgm:prSet>
      <dgm:spPr/>
    </dgm:pt>
    <dgm:pt modelId="{D3620695-1BD5-4269-9601-24BDD95ECDE8}" type="pres">
      <dgm:prSet presAssocID="{280C8972-E518-4FC6-9EDA-FF3230B237A5}" presName="aSpace" presStyleCnt="0"/>
      <dgm:spPr/>
    </dgm:pt>
    <dgm:pt modelId="{A1503038-6861-4F80-A876-99646D99B69F}" type="pres">
      <dgm:prSet presAssocID="{4C28FF64-4ED4-4CA0-AD6F-8EFC14FFE04D}" presName="aNode" presStyleLbl="fgAcc1" presStyleIdx="2" presStyleCnt="5">
        <dgm:presLayoutVars>
          <dgm:bulletEnabled val="1"/>
        </dgm:presLayoutVars>
      </dgm:prSet>
      <dgm:spPr/>
    </dgm:pt>
    <dgm:pt modelId="{727CFA48-D133-42BF-9EA6-CD482B0BFDC4}" type="pres">
      <dgm:prSet presAssocID="{4C28FF64-4ED4-4CA0-AD6F-8EFC14FFE04D}" presName="aSpace" presStyleCnt="0"/>
      <dgm:spPr/>
    </dgm:pt>
    <dgm:pt modelId="{83D7CCC9-42E1-4D6D-A6B4-CAB462F2CB5C}" type="pres">
      <dgm:prSet presAssocID="{22131EFA-3F7E-4502-9F84-44F320B98D9C}" presName="aNode" presStyleLbl="fgAcc1" presStyleIdx="3" presStyleCnt="5">
        <dgm:presLayoutVars>
          <dgm:bulletEnabled val="1"/>
        </dgm:presLayoutVars>
      </dgm:prSet>
      <dgm:spPr/>
    </dgm:pt>
    <dgm:pt modelId="{FDBD9F08-098D-404A-93A6-C96549054BF6}" type="pres">
      <dgm:prSet presAssocID="{22131EFA-3F7E-4502-9F84-44F320B98D9C}" presName="aSpace" presStyleCnt="0"/>
      <dgm:spPr/>
    </dgm:pt>
    <dgm:pt modelId="{C48F088B-D113-48DA-B8F7-836DB6B2B96A}" type="pres">
      <dgm:prSet presAssocID="{3A02DF51-CDDD-4921-ADC4-0C1F20A2F382}" presName="aNode" presStyleLbl="fgAcc1" presStyleIdx="4" presStyleCnt="5">
        <dgm:presLayoutVars>
          <dgm:bulletEnabled val="1"/>
        </dgm:presLayoutVars>
      </dgm:prSet>
      <dgm:spPr/>
    </dgm:pt>
    <dgm:pt modelId="{AF216F9B-80DB-4663-BEA8-14BC09DD64A5}" type="pres">
      <dgm:prSet presAssocID="{3A02DF51-CDDD-4921-ADC4-0C1F20A2F382}" presName="aSpace" presStyleCnt="0"/>
      <dgm:spPr/>
    </dgm:pt>
  </dgm:ptLst>
  <dgm:cxnLst>
    <dgm:cxn modelId="{9883400E-EF40-4F90-AD8A-8C1943E41DFB}" type="presOf" srcId="{280C8972-E518-4FC6-9EDA-FF3230B237A5}" destId="{8391750E-089C-45D5-B675-C53168BA989A}" srcOrd="0" destOrd="0" presId="urn:microsoft.com/office/officeart/2005/8/layout/pyramid2"/>
    <dgm:cxn modelId="{BD351F20-6B1F-4460-9153-B99E46EAEDC6}" type="presOf" srcId="{4C28FF64-4ED4-4CA0-AD6F-8EFC14FFE04D}" destId="{A1503038-6861-4F80-A876-99646D99B69F}" srcOrd="0" destOrd="0" presId="urn:microsoft.com/office/officeart/2005/8/layout/pyramid2"/>
    <dgm:cxn modelId="{062DCD36-36A3-42CF-831B-787EB901881D}" srcId="{675C6903-360A-4246-9F85-EB01666525C7}" destId="{280C8972-E518-4FC6-9EDA-FF3230B237A5}" srcOrd="1" destOrd="0" parTransId="{5B7D87B6-C8AF-4AA2-B98A-53696C5461EF}" sibTransId="{B840C475-1DBB-4C74-88D4-14C18BA51821}"/>
    <dgm:cxn modelId="{98ADB251-D9C2-40DC-94D1-A4502ADF5E6F}" type="presOf" srcId="{22131EFA-3F7E-4502-9F84-44F320B98D9C}" destId="{83D7CCC9-42E1-4D6D-A6B4-CAB462F2CB5C}" srcOrd="0" destOrd="0" presId="urn:microsoft.com/office/officeart/2005/8/layout/pyramid2"/>
    <dgm:cxn modelId="{4FD34F54-9933-45A5-B4F8-8A112D01BE93}" srcId="{675C6903-360A-4246-9F85-EB01666525C7}" destId="{4C28FF64-4ED4-4CA0-AD6F-8EFC14FFE04D}" srcOrd="2" destOrd="0" parTransId="{EB3E11A1-E4B3-43B7-A8F7-632ACF2D31A6}" sibTransId="{21584344-C360-44F2-8FA4-ECE740E3CE2E}"/>
    <dgm:cxn modelId="{EE055083-92E4-481C-AB1D-156379EBF088}" srcId="{675C6903-360A-4246-9F85-EB01666525C7}" destId="{7B02C929-6AD2-475F-99E8-897FAEC51A24}" srcOrd="0" destOrd="0" parTransId="{A3E4031B-0A98-46D1-8C3C-09032410CFD4}" sibTransId="{DFC87349-B582-4806-A4EE-E4FDBFDDBE48}"/>
    <dgm:cxn modelId="{63AEB0A1-DE56-4C03-AD32-643AC1EF3AAE}" srcId="{675C6903-360A-4246-9F85-EB01666525C7}" destId="{22131EFA-3F7E-4502-9F84-44F320B98D9C}" srcOrd="3" destOrd="0" parTransId="{02D88317-8823-4304-ADEA-389A97D9C057}" sibTransId="{F4AF4E9A-9AAA-4F10-A555-CBCE92D90589}"/>
    <dgm:cxn modelId="{E80A01A5-B5D5-4733-9A53-B1000DD1BC10}" type="presOf" srcId="{3A02DF51-CDDD-4921-ADC4-0C1F20A2F382}" destId="{C48F088B-D113-48DA-B8F7-836DB6B2B96A}" srcOrd="0" destOrd="0" presId="urn:microsoft.com/office/officeart/2005/8/layout/pyramid2"/>
    <dgm:cxn modelId="{D0D21FB4-2FF5-4C2F-8ACB-F6E1E1B7A7EF}" type="presOf" srcId="{675C6903-360A-4246-9F85-EB01666525C7}" destId="{68682149-D669-40C7-A0D8-C07CCAA3E4AF}" srcOrd="0" destOrd="0" presId="urn:microsoft.com/office/officeart/2005/8/layout/pyramid2"/>
    <dgm:cxn modelId="{D48ECFBC-8D09-4527-B4A1-D75134A393FA}" srcId="{675C6903-360A-4246-9F85-EB01666525C7}" destId="{3A02DF51-CDDD-4921-ADC4-0C1F20A2F382}" srcOrd="4" destOrd="0" parTransId="{6CC90B64-606C-45E1-BDB8-74792E78C388}" sibTransId="{A7F180EA-6CCF-446D-96C7-1C50C06FA663}"/>
    <dgm:cxn modelId="{982630ED-C6AF-42BB-8A6B-EC4A2BCBE072}" type="presOf" srcId="{7B02C929-6AD2-475F-99E8-897FAEC51A24}" destId="{AA9300A4-12DA-467C-B98F-E9D534CA86E1}" srcOrd="0" destOrd="0" presId="urn:microsoft.com/office/officeart/2005/8/layout/pyramid2"/>
    <dgm:cxn modelId="{624CAA2A-3A7E-4315-84E0-A3B1381494A7}" type="presParOf" srcId="{68682149-D669-40C7-A0D8-C07CCAA3E4AF}" destId="{6729E8BD-BB4A-4098-A144-149106BDAC72}" srcOrd="0" destOrd="0" presId="urn:microsoft.com/office/officeart/2005/8/layout/pyramid2"/>
    <dgm:cxn modelId="{98FA801D-6F68-4056-BABB-D6F25FF5A023}" type="presParOf" srcId="{68682149-D669-40C7-A0D8-C07CCAA3E4AF}" destId="{8470EF66-DB6A-4307-AA4B-8620F9E897D8}" srcOrd="1" destOrd="0" presId="urn:microsoft.com/office/officeart/2005/8/layout/pyramid2"/>
    <dgm:cxn modelId="{EFAABAB7-9BE7-4801-A226-77F73EC5BC75}" type="presParOf" srcId="{8470EF66-DB6A-4307-AA4B-8620F9E897D8}" destId="{AA9300A4-12DA-467C-B98F-E9D534CA86E1}" srcOrd="0" destOrd="0" presId="urn:microsoft.com/office/officeart/2005/8/layout/pyramid2"/>
    <dgm:cxn modelId="{8A8CC14E-5DA7-48C5-A33D-C4A1AD98DDB7}" type="presParOf" srcId="{8470EF66-DB6A-4307-AA4B-8620F9E897D8}" destId="{06AC0BE5-6AE0-49D4-938F-ABE7AD3B02A2}" srcOrd="1" destOrd="0" presId="urn:microsoft.com/office/officeart/2005/8/layout/pyramid2"/>
    <dgm:cxn modelId="{B12F5B14-1835-444B-88BB-C5791A0BF76D}" type="presParOf" srcId="{8470EF66-DB6A-4307-AA4B-8620F9E897D8}" destId="{8391750E-089C-45D5-B675-C53168BA989A}" srcOrd="2" destOrd="0" presId="urn:microsoft.com/office/officeart/2005/8/layout/pyramid2"/>
    <dgm:cxn modelId="{93470B24-B5DE-4620-915A-FD200EE70D30}" type="presParOf" srcId="{8470EF66-DB6A-4307-AA4B-8620F9E897D8}" destId="{D3620695-1BD5-4269-9601-24BDD95ECDE8}" srcOrd="3" destOrd="0" presId="urn:microsoft.com/office/officeart/2005/8/layout/pyramid2"/>
    <dgm:cxn modelId="{FAEDCBBB-B029-4B94-A512-2C368B21E110}" type="presParOf" srcId="{8470EF66-DB6A-4307-AA4B-8620F9E897D8}" destId="{A1503038-6861-4F80-A876-99646D99B69F}" srcOrd="4" destOrd="0" presId="urn:microsoft.com/office/officeart/2005/8/layout/pyramid2"/>
    <dgm:cxn modelId="{B8497776-34A0-4966-828F-A086B15DB4E1}" type="presParOf" srcId="{8470EF66-DB6A-4307-AA4B-8620F9E897D8}" destId="{727CFA48-D133-42BF-9EA6-CD482B0BFDC4}" srcOrd="5" destOrd="0" presId="urn:microsoft.com/office/officeart/2005/8/layout/pyramid2"/>
    <dgm:cxn modelId="{24F0FB6C-11DD-444F-9DF6-2CCA0ACE278B}" type="presParOf" srcId="{8470EF66-DB6A-4307-AA4B-8620F9E897D8}" destId="{83D7CCC9-42E1-4D6D-A6B4-CAB462F2CB5C}" srcOrd="6" destOrd="0" presId="urn:microsoft.com/office/officeart/2005/8/layout/pyramid2"/>
    <dgm:cxn modelId="{5A1AA901-7C96-441D-AC4F-344D56FA5EB3}" type="presParOf" srcId="{8470EF66-DB6A-4307-AA4B-8620F9E897D8}" destId="{FDBD9F08-098D-404A-93A6-C96549054BF6}" srcOrd="7" destOrd="0" presId="urn:microsoft.com/office/officeart/2005/8/layout/pyramid2"/>
    <dgm:cxn modelId="{9883CE04-C425-4086-8C8C-D5707E48ABDD}" type="presParOf" srcId="{8470EF66-DB6A-4307-AA4B-8620F9E897D8}" destId="{C48F088B-D113-48DA-B8F7-836DB6B2B96A}" srcOrd="8" destOrd="0" presId="urn:microsoft.com/office/officeart/2005/8/layout/pyramid2"/>
    <dgm:cxn modelId="{1D9C068B-64DD-4FCA-AA3D-6CADE173CD23}" type="presParOf" srcId="{8470EF66-DB6A-4307-AA4B-8620F9E897D8}" destId="{AF216F9B-80DB-4663-BEA8-14BC09DD64A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C9AB3E-560D-4931-95A7-12F148E301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57C4915-81F7-4A42-8F40-6A7D3D7C7040}">
      <dgm:prSet custT="1"/>
      <dgm:spPr/>
      <dgm:t>
        <a:bodyPr/>
        <a:lstStyle/>
        <a:p>
          <a:r>
            <a:rPr lang="pl-PL" sz="1800" dirty="0"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działania projektowe dotyczą: </a:t>
          </a:r>
        </a:p>
      </dgm:t>
    </dgm:pt>
    <dgm:pt modelId="{F98E138D-B16C-454D-8513-0A1943537686}" type="parTrans" cxnId="{FC9DC3BF-649F-410D-95E1-FE647C887CF7}">
      <dgm:prSet/>
      <dgm:spPr/>
      <dgm:t>
        <a:bodyPr/>
        <a:lstStyle/>
        <a:p>
          <a:endParaRPr lang="pl-PL"/>
        </a:p>
      </dgm:t>
    </dgm:pt>
    <dgm:pt modelId="{2D04753A-063B-4957-A2B2-BAEA979B7950}" type="sibTrans" cxnId="{FC9DC3BF-649F-410D-95E1-FE647C887CF7}">
      <dgm:prSet/>
      <dgm:spPr/>
      <dgm:t>
        <a:bodyPr/>
        <a:lstStyle/>
        <a:p>
          <a:endParaRPr lang="pl-PL"/>
        </a:p>
      </dgm:t>
    </dgm:pt>
    <dgm:pt modelId="{C2F5F2BC-B543-4093-9E02-B22F3FA8BE4D}">
      <dgm:prSet custT="1"/>
      <dgm:spPr/>
      <dgm:t>
        <a:bodyPr/>
        <a:lstStyle/>
        <a:p>
          <a:pPr algn="ctr">
            <a:lnSpc>
              <a:spcPct val="150000"/>
            </a:lnSpc>
            <a:buFont typeface="Arial" panose="020B0604020202020204" pitchFamily="34" charset="0"/>
            <a:buNone/>
          </a:pPr>
          <a:r>
            <a: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kulturalnej</a:t>
          </a:r>
          <a:endParaRPr lang="pl-PL" sz="20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CEB132E1-DB9B-4EDC-B434-404FBD598FA3}" type="sibTrans" cxnId="{BF38B690-0FFD-4C8D-B63A-A29EE7BF1314}">
      <dgm:prSet/>
      <dgm:spPr/>
      <dgm:t>
        <a:bodyPr/>
        <a:lstStyle/>
        <a:p>
          <a:endParaRPr lang="pl-PL"/>
        </a:p>
      </dgm:t>
    </dgm:pt>
    <dgm:pt modelId="{32EE73D9-C506-44D4-B53E-DBBD41D6EE38}" type="parTrans" cxnId="{BF38B690-0FFD-4C8D-B63A-A29EE7BF1314}">
      <dgm:prSet/>
      <dgm:spPr/>
      <dgm:t>
        <a:bodyPr/>
        <a:lstStyle/>
        <a:p>
          <a:endParaRPr lang="pl-PL"/>
        </a:p>
      </dgm:t>
    </dgm:pt>
    <dgm:pt modelId="{9CB85E3F-6203-49F7-BBA4-8A5B10BC5D45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r>
            <a: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badawczo - rozwojowej</a:t>
          </a:r>
          <a:endParaRPr lang="pl-PL" sz="20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1D368552-1931-4FAC-B9D1-9F1EF216AAE0}" type="sibTrans" cxnId="{2FF70374-A0F8-44E9-BF2C-BD7F326572C7}">
      <dgm:prSet/>
      <dgm:spPr/>
      <dgm:t>
        <a:bodyPr/>
        <a:lstStyle/>
        <a:p>
          <a:endParaRPr lang="pl-PL"/>
        </a:p>
      </dgm:t>
    </dgm:pt>
    <dgm:pt modelId="{6AD290EC-333C-431D-9570-4D32744CF917}" type="parTrans" cxnId="{2FF70374-A0F8-44E9-BF2C-BD7F326572C7}">
      <dgm:prSet/>
      <dgm:spPr/>
      <dgm:t>
        <a:bodyPr/>
        <a:lstStyle/>
        <a:p>
          <a:endParaRPr lang="pl-PL"/>
        </a:p>
      </dgm:t>
    </dgm:pt>
    <dgm:pt modelId="{A58DC134-5F32-42D0-AB00-123E66C81491}">
      <dgm:prSet custT="1"/>
      <dgm:spPr/>
      <dgm:t>
        <a:bodyPr/>
        <a:lstStyle/>
        <a:p>
          <a:pPr algn="ctr">
            <a:lnSpc>
              <a:spcPct val="150000"/>
            </a:lnSpc>
            <a:buFont typeface="Arial" panose="020B0604020202020204" pitchFamily="34" charset="0"/>
            <a:buNone/>
          </a:pPr>
          <a:r>
            <a: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infrastruktury publicznej </a:t>
          </a:r>
          <a:endParaRPr lang="pl-PL" sz="20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5DCC22F4-7499-4E15-A71C-82E35CE57C0F}" type="sibTrans" cxnId="{0E67C2C9-8CF7-408A-B63D-882790815941}">
      <dgm:prSet/>
      <dgm:spPr/>
      <dgm:t>
        <a:bodyPr/>
        <a:lstStyle/>
        <a:p>
          <a:endParaRPr lang="pl-PL"/>
        </a:p>
      </dgm:t>
    </dgm:pt>
    <dgm:pt modelId="{641A5A6A-FA0D-4BF5-88A3-5166269023D1}" type="parTrans" cxnId="{0E67C2C9-8CF7-408A-B63D-882790815941}">
      <dgm:prSet/>
      <dgm:spPr/>
      <dgm:t>
        <a:bodyPr/>
        <a:lstStyle/>
        <a:p>
          <a:endParaRPr lang="pl-PL"/>
        </a:p>
      </dgm:t>
    </dgm:pt>
    <dgm:pt modelId="{32C06A36-A355-486E-B520-3DC1381F25AB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r>
            <a: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związanej z ochroną środowiska</a:t>
          </a:r>
          <a:endParaRPr lang="pl-PL" sz="2000" b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9A90CAE5-BA6A-4D57-A002-8F539F692D7D}" type="sibTrans" cxnId="{5FD40EB6-A53C-4545-86B6-DF88CD479A7A}">
      <dgm:prSet/>
      <dgm:spPr/>
      <dgm:t>
        <a:bodyPr/>
        <a:lstStyle/>
        <a:p>
          <a:endParaRPr lang="pl-PL"/>
        </a:p>
      </dgm:t>
    </dgm:pt>
    <dgm:pt modelId="{13D8E1A6-4871-49FB-81FF-50BC6436D73E}" type="parTrans" cxnId="{5FD40EB6-A53C-4545-86B6-DF88CD479A7A}">
      <dgm:prSet/>
      <dgm:spPr/>
      <dgm:t>
        <a:bodyPr/>
        <a:lstStyle/>
        <a:p>
          <a:endParaRPr lang="pl-PL"/>
        </a:p>
      </dgm:t>
    </dgm:pt>
    <dgm:pt modelId="{3D3B208E-63DD-406F-8598-3FD7E92A36FC}">
      <dgm:prSet custT="1"/>
      <dgm:spPr/>
      <dgm:t>
        <a:bodyPr/>
        <a:lstStyle/>
        <a:p>
          <a:pPr algn="ctr">
            <a:lnSpc>
              <a:spcPct val="150000"/>
            </a:lnSpc>
            <a:buFont typeface="Arial" panose="020B0604020202020204" pitchFamily="34" charset="0"/>
            <a:buNone/>
          </a:pPr>
          <a:r>
            <a: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edukacyjnej</a:t>
          </a:r>
          <a:endParaRPr lang="pl-PL" sz="20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4FE56E06-98C1-478E-AD2E-44B7BAAD049A}" type="parTrans" cxnId="{A10C229D-ED8C-474F-BFFD-25CAB35C722F}">
      <dgm:prSet/>
      <dgm:spPr/>
      <dgm:t>
        <a:bodyPr/>
        <a:lstStyle/>
        <a:p>
          <a:endParaRPr lang="pl-PL"/>
        </a:p>
      </dgm:t>
    </dgm:pt>
    <dgm:pt modelId="{60E97428-77E7-4E01-B3AC-0921A5C09B7D}" type="sibTrans" cxnId="{A10C229D-ED8C-474F-BFFD-25CAB35C722F}">
      <dgm:prSet/>
      <dgm:spPr/>
      <dgm:t>
        <a:bodyPr/>
        <a:lstStyle/>
        <a:p>
          <a:endParaRPr lang="pl-PL"/>
        </a:p>
      </dgm:t>
    </dgm:pt>
    <dgm:pt modelId="{68B8A3F6-57C0-4C0A-B5C6-8EF3B7AEC456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endParaRPr lang="pl-PL" sz="20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84783BFB-2B78-4CE0-AB0B-881D51C9865C}" type="parTrans" cxnId="{788917BC-C71E-493A-9268-8964885BD8B6}">
      <dgm:prSet/>
      <dgm:spPr/>
      <dgm:t>
        <a:bodyPr/>
        <a:lstStyle/>
        <a:p>
          <a:endParaRPr lang="pl-PL"/>
        </a:p>
      </dgm:t>
    </dgm:pt>
    <dgm:pt modelId="{4D958F11-7F18-404D-973F-B503036BAF8E}" type="sibTrans" cxnId="{788917BC-C71E-493A-9268-8964885BD8B6}">
      <dgm:prSet/>
      <dgm:spPr/>
      <dgm:t>
        <a:bodyPr/>
        <a:lstStyle/>
        <a:p>
          <a:endParaRPr lang="pl-PL"/>
        </a:p>
      </dgm:t>
    </dgm:pt>
    <dgm:pt modelId="{2BD73900-B3A1-4EB5-ADA6-1C9F9D6B1304}">
      <dgm:prSet custT="1"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None/>
          </a:pPr>
          <a:endParaRPr lang="pl-PL" sz="2000" b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gm:t>
    </dgm:pt>
    <dgm:pt modelId="{9E825317-F652-4238-9041-3E644D80CEAE}" type="parTrans" cxnId="{C8F726E6-A2E6-49E4-B5E3-3A3843841AC6}">
      <dgm:prSet/>
      <dgm:spPr/>
      <dgm:t>
        <a:bodyPr/>
        <a:lstStyle/>
        <a:p>
          <a:endParaRPr lang="pl-PL"/>
        </a:p>
      </dgm:t>
    </dgm:pt>
    <dgm:pt modelId="{236582C2-34A6-4A2B-B839-9B9CEE21D5A4}" type="sibTrans" cxnId="{C8F726E6-A2E6-49E4-B5E3-3A3843841AC6}">
      <dgm:prSet/>
      <dgm:spPr/>
      <dgm:t>
        <a:bodyPr/>
        <a:lstStyle/>
        <a:p>
          <a:endParaRPr lang="pl-PL"/>
        </a:p>
      </dgm:t>
    </dgm:pt>
    <dgm:pt modelId="{E9A51F0A-6318-49CB-8BE0-49CE953B0DBC}" type="pres">
      <dgm:prSet presAssocID="{41C9AB3E-560D-4931-95A7-12F148E3010A}" presName="linear" presStyleCnt="0">
        <dgm:presLayoutVars>
          <dgm:animLvl val="lvl"/>
          <dgm:resizeHandles val="exact"/>
        </dgm:presLayoutVars>
      </dgm:prSet>
      <dgm:spPr/>
    </dgm:pt>
    <dgm:pt modelId="{2C4BF815-D639-4A4C-B7A9-8C2173802605}" type="pres">
      <dgm:prSet presAssocID="{857C4915-81F7-4A42-8F40-6A7D3D7C7040}" presName="parentText" presStyleLbl="node1" presStyleIdx="0" presStyleCnt="1" custScaleY="201151" custLinFactNeighborX="1755" custLinFactNeighborY="-992">
        <dgm:presLayoutVars>
          <dgm:chMax val="0"/>
          <dgm:bulletEnabled val="1"/>
        </dgm:presLayoutVars>
      </dgm:prSet>
      <dgm:spPr/>
    </dgm:pt>
    <dgm:pt modelId="{0B2F6048-F8F3-4412-81C3-AEFE4790D2D9}" type="pres">
      <dgm:prSet presAssocID="{857C4915-81F7-4A42-8F40-6A7D3D7C7040}" presName="childText" presStyleLbl="revTx" presStyleIdx="0" presStyleCnt="1" custScaleY="119449">
        <dgm:presLayoutVars>
          <dgm:bulletEnabled val="1"/>
        </dgm:presLayoutVars>
      </dgm:prSet>
      <dgm:spPr/>
    </dgm:pt>
  </dgm:ptLst>
  <dgm:cxnLst>
    <dgm:cxn modelId="{9858EC12-6411-4411-A707-368CD758F95F}" type="presOf" srcId="{3D3B208E-63DD-406F-8598-3FD7E92A36FC}" destId="{0B2F6048-F8F3-4412-81C3-AEFE4790D2D9}" srcOrd="0" destOrd="0" presId="urn:microsoft.com/office/officeart/2005/8/layout/vList2"/>
    <dgm:cxn modelId="{4A0D0E1E-39E1-481A-ADED-3A2A6EA69290}" type="presOf" srcId="{41C9AB3E-560D-4931-95A7-12F148E3010A}" destId="{E9A51F0A-6318-49CB-8BE0-49CE953B0DBC}" srcOrd="0" destOrd="0" presId="urn:microsoft.com/office/officeart/2005/8/layout/vList2"/>
    <dgm:cxn modelId="{015B3725-CAA2-4F24-910E-0A8A18AB294C}" type="presOf" srcId="{68B8A3F6-57C0-4C0A-B5C6-8EF3B7AEC456}" destId="{0B2F6048-F8F3-4412-81C3-AEFE4790D2D9}" srcOrd="0" destOrd="2" presId="urn:microsoft.com/office/officeart/2005/8/layout/vList2"/>
    <dgm:cxn modelId="{AB921565-E511-4D90-B56B-C92A5EBBD84A}" type="presOf" srcId="{857C4915-81F7-4A42-8F40-6A7D3D7C7040}" destId="{2C4BF815-D639-4A4C-B7A9-8C2173802605}" srcOrd="0" destOrd="0" presId="urn:microsoft.com/office/officeart/2005/8/layout/vList2"/>
    <dgm:cxn modelId="{2FF70374-A0F8-44E9-BF2C-BD7F326572C7}" srcId="{857C4915-81F7-4A42-8F40-6A7D3D7C7040}" destId="{9CB85E3F-6203-49F7-BBA4-8A5B10BC5D45}" srcOrd="3" destOrd="0" parTransId="{6AD290EC-333C-431D-9570-4D32744CF917}" sibTransId="{1D368552-1931-4FAC-B9D1-9F1EF216AAE0}"/>
    <dgm:cxn modelId="{9C30007E-AD53-491D-995D-7A179BAF21DC}" type="presOf" srcId="{2BD73900-B3A1-4EB5-ADA6-1C9F9D6B1304}" destId="{0B2F6048-F8F3-4412-81C3-AEFE4790D2D9}" srcOrd="0" destOrd="5" presId="urn:microsoft.com/office/officeart/2005/8/layout/vList2"/>
    <dgm:cxn modelId="{BF38B690-0FFD-4C8D-B63A-A29EE7BF1314}" srcId="{857C4915-81F7-4A42-8F40-6A7D3D7C7040}" destId="{C2F5F2BC-B543-4093-9E02-B22F3FA8BE4D}" srcOrd="1" destOrd="0" parTransId="{32EE73D9-C506-44D4-B53E-DBBD41D6EE38}" sibTransId="{CEB132E1-DB9B-4EDC-B434-404FBD598FA3}"/>
    <dgm:cxn modelId="{F5F40194-EA28-4595-B679-C8E0233B7D0C}" type="presOf" srcId="{A58DC134-5F32-42D0-AB00-123E66C81491}" destId="{0B2F6048-F8F3-4412-81C3-AEFE4790D2D9}" srcOrd="0" destOrd="4" presId="urn:microsoft.com/office/officeart/2005/8/layout/vList2"/>
    <dgm:cxn modelId="{A10C229D-ED8C-474F-BFFD-25CAB35C722F}" srcId="{857C4915-81F7-4A42-8F40-6A7D3D7C7040}" destId="{3D3B208E-63DD-406F-8598-3FD7E92A36FC}" srcOrd="0" destOrd="0" parTransId="{4FE56E06-98C1-478E-AD2E-44B7BAAD049A}" sibTransId="{60E97428-77E7-4E01-B3AC-0921A5C09B7D}"/>
    <dgm:cxn modelId="{5FD40EB6-A53C-4545-86B6-DF88CD479A7A}" srcId="{857C4915-81F7-4A42-8F40-6A7D3D7C7040}" destId="{32C06A36-A355-486E-B520-3DC1381F25AB}" srcOrd="6" destOrd="0" parTransId="{13D8E1A6-4871-49FB-81FF-50BC6436D73E}" sibTransId="{9A90CAE5-BA6A-4D57-A002-8F539F692D7D}"/>
    <dgm:cxn modelId="{788917BC-C71E-493A-9268-8964885BD8B6}" srcId="{857C4915-81F7-4A42-8F40-6A7D3D7C7040}" destId="{68B8A3F6-57C0-4C0A-B5C6-8EF3B7AEC456}" srcOrd="2" destOrd="0" parTransId="{84783BFB-2B78-4CE0-AB0B-881D51C9865C}" sibTransId="{4D958F11-7F18-404D-973F-B503036BAF8E}"/>
    <dgm:cxn modelId="{FC9DC3BF-649F-410D-95E1-FE647C887CF7}" srcId="{41C9AB3E-560D-4931-95A7-12F148E3010A}" destId="{857C4915-81F7-4A42-8F40-6A7D3D7C7040}" srcOrd="0" destOrd="0" parTransId="{F98E138D-B16C-454D-8513-0A1943537686}" sibTransId="{2D04753A-063B-4957-A2B2-BAEA979B7950}"/>
    <dgm:cxn modelId="{0E67C2C9-8CF7-408A-B63D-882790815941}" srcId="{857C4915-81F7-4A42-8F40-6A7D3D7C7040}" destId="{A58DC134-5F32-42D0-AB00-123E66C81491}" srcOrd="4" destOrd="0" parTransId="{641A5A6A-FA0D-4BF5-88A3-5166269023D1}" sibTransId="{5DCC22F4-7499-4E15-A71C-82E35CE57C0F}"/>
    <dgm:cxn modelId="{6586A4D5-2C9F-4B2C-91F0-2539A15CD6A2}" type="presOf" srcId="{9CB85E3F-6203-49F7-BBA4-8A5B10BC5D45}" destId="{0B2F6048-F8F3-4412-81C3-AEFE4790D2D9}" srcOrd="0" destOrd="3" presId="urn:microsoft.com/office/officeart/2005/8/layout/vList2"/>
    <dgm:cxn modelId="{1B0EA8E1-9725-44E4-969F-728C04FADA79}" type="presOf" srcId="{C2F5F2BC-B543-4093-9E02-B22F3FA8BE4D}" destId="{0B2F6048-F8F3-4412-81C3-AEFE4790D2D9}" srcOrd="0" destOrd="1" presId="urn:microsoft.com/office/officeart/2005/8/layout/vList2"/>
    <dgm:cxn modelId="{C8F726E6-A2E6-49E4-B5E3-3A3843841AC6}" srcId="{857C4915-81F7-4A42-8F40-6A7D3D7C7040}" destId="{2BD73900-B3A1-4EB5-ADA6-1C9F9D6B1304}" srcOrd="5" destOrd="0" parTransId="{9E825317-F652-4238-9041-3E644D80CEAE}" sibTransId="{236582C2-34A6-4A2B-B839-9B9CEE21D5A4}"/>
    <dgm:cxn modelId="{34DEA2EB-E7B6-44B9-8668-2BD5BE5F0840}" type="presOf" srcId="{32C06A36-A355-486E-B520-3DC1381F25AB}" destId="{0B2F6048-F8F3-4412-81C3-AEFE4790D2D9}" srcOrd="0" destOrd="6" presId="urn:microsoft.com/office/officeart/2005/8/layout/vList2"/>
    <dgm:cxn modelId="{5178A8D0-F4D2-4B5B-A2FD-3013013F4FDF}" type="presParOf" srcId="{E9A51F0A-6318-49CB-8BE0-49CE953B0DBC}" destId="{2C4BF815-D639-4A4C-B7A9-8C2173802605}" srcOrd="0" destOrd="0" presId="urn:microsoft.com/office/officeart/2005/8/layout/vList2"/>
    <dgm:cxn modelId="{FC03CAE1-77CE-432C-AC33-D65F9E98EBF3}" type="presParOf" srcId="{E9A51F0A-6318-49CB-8BE0-49CE953B0DBC}" destId="{0B2F6048-F8F3-4412-81C3-AEFE4790D2D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45976C-6AF7-4D92-993F-646900C753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D9B4DF8-21B3-443B-A1CC-0357157D36C3}">
      <dgm:prSet custT="1"/>
      <dgm:spPr/>
      <dgm:t>
        <a:bodyPr/>
        <a:lstStyle/>
        <a:p>
          <a:r>
            <a:rPr lang="pl-PL" sz="2400" dirty="0"/>
            <a:t>Budżetu projektu</a:t>
          </a:r>
        </a:p>
      </dgm:t>
    </dgm:pt>
    <dgm:pt modelId="{2F16E716-2AA4-47AE-98BB-C9F93B6E43F3}" type="parTrans" cxnId="{3436A20B-8049-4E6E-AB70-1E0438E47BEF}">
      <dgm:prSet/>
      <dgm:spPr/>
      <dgm:t>
        <a:bodyPr/>
        <a:lstStyle/>
        <a:p>
          <a:endParaRPr lang="pl-PL"/>
        </a:p>
      </dgm:t>
    </dgm:pt>
    <dgm:pt modelId="{A89BF03E-1401-48FA-8C5E-8403F9BB46D0}" type="sibTrans" cxnId="{3436A20B-8049-4E6E-AB70-1E0438E47BEF}">
      <dgm:prSet/>
      <dgm:spPr/>
      <dgm:t>
        <a:bodyPr/>
        <a:lstStyle/>
        <a:p>
          <a:endParaRPr lang="pl-PL"/>
        </a:p>
      </dgm:t>
    </dgm:pt>
    <dgm:pt modelId="{95879ABC-3755-415D-A45F-7C726080F6D0}">
      <dgm:prSet custT="1"/>
      <dgm:spPr/>
      <dgm:t>
        <a:bodyPr/>
        <a:lstStyle/>
        <a:p>
          <a:r>
            <a:rPr lang="pl-PL" sz="2400" dirty="0"/>
            <a:t>EFRR (80%)</a:t>
          </a:r>
        </a:p>
      </dgm:t>
    </dgm:pt>
    <dgm:pt modelId="{6F53522D-03A6-4208-88C0-43ACBACE5B24}" type="parTrans" cxnId="{7FB7441F-5232-4702-8698-013AD4A2015E}">
      <dgm:prSet/>
      <dgm:spPr/>
      <dgm:t>
        <a:bodyPr/>
        <a:lstStyle/>
        <a:p>
          <a:endParaRPr lang="pl-PL"/>
        </a:p>
      </dgm:t>
    </dgm:pt>
    <dgm:pt modelId="{5E2FBBDE-4346-4BC0-AA0A-B9ADA73526F1}" type="sibTrans" cxnId="{7FB7441F-5232-4702-8698-013AD4A2015E}">
      <dgm:prSet/>
      <dgm:spPr/>
      <dgm:t>
        <a:bodyPr/>
        <a:lstStyle/>
        <a:p>
          <a:endParaRPr lang="pl-PL"/>
        </a:p>
      </dgm:t>
    </dgm:pt>
    <dgm:pt modelId="{C141F261-F947-4C1E-8836-1C158BF3FD9E}">
      <dgm:prSet custT="1"/>
      <dgm:spPr/>
      <dgm:t>
        <a:bodyPr/>
        <a:lstStyle/>
        <a:p>
          <a:r>
            <a:rPr lang="pl-PL" sz="2400" dirty="0"/>
            <a:t>Wkład</a:t>
          </a:r>
          <a:r>
            <a:rPr lang="pl-PL" sz="2400" baseline="0" dirty="0"/>
            <a:t> własny (20%)</a:t>
          </a:r>
          <a:endParaRPr lang="pl-PL" sz="2400" dirty="0"/>
        </a:p>
      </dgm:t>
    </dgm:pt>
    <dgm:pt modelId="{3C90287A-D64B-4A44-B3DE-35B49BAB15E9}" type="parTrans" cxnId="{2571CFBF-3848-4471-A45D-69473832CF70}">
      <dgm:prSet/>
      <dgm:spPr/>
      <dgm:t>
        <a:bodyPr/>
        <a:lstStyle/>
        <a:p>
          <a:endParaRPr lang="pl-PL"/>
        </a:p>
      </dgm:t>
    </dgm:pt>
    <dgm:pt modelId="{913745B9-4D67-4C0B-B08F-138702BEBFA4}" type="sibTrans" cxnId="{2571CFBF-3848-4471-A45D-69473832CF70}">
      <dgm:prSet/>
      <dgm:spPr/>
      <dgm:t>
        <a:bodyPr/>
        <a:lstStyle/>
        <a:p>
          <a:endParaRPr lang="pl-PL"/>
        </a:p>
      </dgm:t>
    </dgm:pt>
    <dgm:pt modelId="{380FA144-5D19-49F4-BDC8-7153263F0417}" type="pres">
      <dgm:prSet presAssocID="{7345976C-6AF7-4D92-993F-646900C753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319044-E5CF-4E00-8A15-77A156B4FE19}" type="pres">
      <dgm:prSet presAssocID="{CD9B4DF8-21B3-443B-A1CC-0357157D36C3}" presName="hierRoot1" presStyleCnt="0">
        <dgm:presLayoutVars>
          <dgm:hierBranch val="init"/>
        </dgm:presLayoutVars>
      </dgm:prSet>
      <dgm:spPr/>
    </dgm:pt>
    <dgm:pt modelId="{26E476B4-71F0-42AC-A11E-17C09D84B12F}" type="pres">
      <dgm:prSet presAssocID="{CD9B4DF8-21B3-443B-A1CC-0357157D36C3}" presName="rootComposite1" presStyleCnt="0"/>
      <dgm:spPr/>
    </dgm:pt>
    <dgm:pt modelId="{66C3D98A-9CD4-450B-83D3-5FCD2CBBE1FF}" type="pres">
      <dgm:prSet presAssocID="{CD9B4DF8-21B3-443B-A1CC-0357157D36C3}" presName="rootText1" presStyleLbl="node0" presStyleIdx="0" presStyleCnt="1" custScaleX="45866" custScaleY="30576">
        <dgm:presLayoutVars>
          <dgm:chPref val="3"/>
        </dgm:presLayoutVars>
      </dgm:prSet>
      <dgm:spPr/>
    </dgm:pt>
    <dgm:pt modelId="{E096F11E-A8B6-4864-A3A2-183B641E391D}" type="pres">
      <dgm:prSet presAssocID="{CD9B4DF8-21B3-443B-A1CC-0357157D36C3}" presName="rootConnector1" presStyleLbl="node1" presStyleIdx="0" presStyleCnt="0"/>
      <dgm:spPr/>
    </dgm:pt>
    <dgm:pt modelId="{BA031AA2-9D1E-4EB5-A901-594CF9B3F342}" type="pres">
      <dgm:prSet presAssocID="{CD9B4DF8-21B3-443B-A1CC-0357157D36C3}" presName="hierChild2" presStyleCnt="0"/>
      <dgm:spPr/>
    </dgm:pt>
    <dgm:pt modelId="{303A669F-DB4C-41D9-BEF1-EDABAB03E5F3}" type="pres">
      <dgm:prSet presAssocID="{6F53522D-03A6-4208-88C0-43ACBACE5B24}" presName="Name37" presStyleLbl="parChTrans1D2" presStyleIdx="0" presStyleCnt="2"/>
      <dgm:spPr/>
    </dgm:pt>
    <dgm:pt modelId="{0BE4F27C-DC3E-4C8B-8976-2D7240D776EA}" type="pres">
      <dgm:prSet presAssocID="{95879ABC-3755-415D-A45F-7C726080F6D0}" presName="hierRoot2" presStyleCnt="0">
        <dgm:presLayoutVars>
          <dgm:hierBranch val="init"/>
        </dgm:presLayoutVars>
      </dgm:prSet>
      <dgm:spPr/>
    </dgm:pt>
    <dgm:pt modelId="{F20E57A5-72C0-4D17-ABFA-2F898F0EF62C}" type="pres">
      <dgm:prSet presAssocID="{95879ABC-3755-415D-A45F-7C726080F6D0}" presName="rootComposite" presStyleCnt="0"/>
      <dgm:spPr/>
    </dgm:pt>
    <dgm:pt modelId="{33D41F77-A62B-46BC-8E4B-798497B4F4BB}" type="pres">
      <dgm:prSet presAssocID="{95879ABC-3755-415D-A45F-7C726080F6D0}" presName="rootText" presStyleLbl="node2" presStyleIdx="0" presStyleCnt="2" custScaleX="49540" custScaleY="18637" custLinFactNeighborX="-433" custLinFactNeighborY="-110">
        <dgm:presLayoutVars>
          <dgm:chPref val="3"/>
        </dgm:presLayoutVars>
      </dgm:prSet>
      <dgm:spPr/>
    </dgm:pt>
    <dgm:pt modelId="{7580C1CE-8502-473A-974B-ED82A202493B}" type="pres">
      <dgm:prSet presAssocID="{95879ABC-3755-415D-A45F-7C726080F6D0}" presName="rootConnector" presStyleLbl="node2" presStyleIdx="0" presStyleCnt="2"/>
      <dgm:spPr/>
    </dgm:pt>
    <dgm:pt modelId="{3E7E91FB-34A9-4AA7-9FC7-20906BA2C326}" type="pres">
      <dgm:prSet presAssocID="{95879ABC-3755-415D-A45F-7C726080F6D0}" presName="hierChild4" presStyleCnt="0"/>
      <dgm:spPr/>
    </dgm:pt>
    <dgm:pt modelId="{47734E03-E4A6-41AD-8457-54C252D4955B}" type="pres">
      <dgm:prSet presAssocID="{95879ABC-3755-415D-A45F-7C726080F6D0}" presName="hierChild5" presStyleCnt="0"/>
      <dgm:spPr/>
    </dgm:pt>
    <dgm:pt modelId="{B657835F-FA42-4423-B126-8637B3B60213}" type="pres">
      <dgm:prSet presAssocID="{3C90287A-D64B-4A44-B3DE-35B49BAB15E9}" presName="Name37" presStyleLbl="parChTrans1D2" presStyleIdx="1" presStyleCnt="2"/>
      <dgm:spPr/>
    </dgm:pt>
    <dgm:pt modelId="{30380794-36FE-4067-9E42-C0C95B8CBE66}" type="pres">
      <dgm:prSet presAssocID="{C141F261-F947-4C1E-8836-1C158BF3FD9E}" presName="hierRoot2" presStyleCnt="0">
        <dgm:presLayoutVars>
          <dgm:hierBranch val="init"/>
        </dgm:presLayoutVars>
      </dgm:prSet>
      <dgm:spPr/>
    </dgm:pt>
    <dgm:pt modelId="{8236C7C5-AAB1-4D13-8184-476D3A643D61}" type="pres">
      <dgm:prSet presAssocID="{C141F261-F947-4C1E-8836-1C158BF3FD9E}" presName="rootComposite" presStyleCnt="0"/>
      <dgm:spPr/>
    </dgm:pt>
    <dgm:pt modelId="{04B6AB84-1273-4C23-88EF-38220899E0E3}" type="pres">
      <dgm:prSet presAssocID="{C141F261-F947-4C1E-8836-1C158BF3FD9E}" presName="rootText" presStyleLbl="node2" presStyleIdx="1" presStyleCnt="2" custScaleX="48654" custScaleY="17980">
        <dgm:presLayoutVars>
          <dgm:chPref val="3"/>
        </dgm:presLayoutVars>
      </dgm:prSet>
      <dgm:spPr/>
    </dgm:pt>
    <dgm:pt modelId="{EBC6BC18-49B5-45A0-99B8-8FAE3DA6743C}" type="pres">
      <dgm:prSet presAssocID="{C141F261-F947-4C1E-8836-1C158BF3FD9E}" presName="rootConnector" presStyleLbl="node2" presStyleIdx="1" presStyleCnt="2"/>
      <dgm:spPr/>
    </dgm:pt>
    <dgm:pt modelId="{932EB2EC-946D-4CA5-9C52-37ECE97487F2}" type="pres">
      <dgm:prSet presAssocID="{C141F261-F947-4C1E-8836-1C158BF3FD9E}" presName="hierChild4" presStyleCnt="0"/>
      <dgm:spPr/>
    </dgm:pt>
    <dgm:pt modelId="{10DE0085-4237-499C-BD01-F79F7BF10342}" type="pres">
      <dgm:prSet presAssocID="{C141F261-F947-4C1E-8836-1C158BF3FD9E}" presName="hierChild5" presStyleCnt="0"/>
      <dgm:spPr/>
    </dgm:pt>
    <dgm:pt modelId="{E9D77B25-7642-4B4A-BA53-3C1C4E3F4B13}" type="pres">
      <dgm:prSet presAssocID="{CD9B4DF8-21B3-443B-A1CC-0357157D36C3}" presName="hierChild3" presStyleCnt="0"/>
      <dgm:spPr/>
    </dgm:pt>
  </dgm:ptLst>
  <dgm:cxnLst>
    <dgm:cxn modelId="{3436A20B-8049-4E6E-AB70-1E0438E47BEF}" srcId="{7345976C-6AF7-4D92-993F-646900C75316}" destId="{CD9B4DF8-21B3-443B-A1CC-0357157D36C3}" srcOrd="0" destOrd="0" parTransId="{2F16E716-2AA4-47AE-98BB-C9F93B6E43F3}" sibTransId="{A89BF03E-1401-48FA-8C5E-8403F9BB46D0}"/>
    <dgm:cxn modelId="{D19E0E0C-A507-49F0-A5B6-395D6F641406}" type="presOf" srcId="{6F53522D-03A6-4208-88C0-43ACBACE5B24}" destId="{303A669F-DB4C-41D9-BEF1-EDABAB03E5F3}" srcOrd="0" destOrd="0" presId="urn:microsoft.com/office/officeart/2005/8/layout/orgChart1"/>
    <dgm:cxn modelId="{7FB7441F-5232-4702-8698-013AD4A2015E}" srcId="{CD9B4DF8-21B3-443B-A1CC-0357157D36C3}" destId="{95879ABC-3755-415D-A45F-7C726080F6D0}" srcOrd="0" destOrd="0" parTransId="{6F53522D-03A6-4208-88C0-43ACBACE5B24}" sibTransId="{5E2FBBDE-4346-4BC0-AA0A-B9ADA73526F1}"/>
    <dgm:cxn modelId="{C669A82B-DBEC-4835-9729-FF45381B5C03}" type="presOf" srcId="{C141F261-F947-4C1E-8836-1C158BF3FD9E}" destId="{EBC6BC18-49B5-45A0-99B8-8FAE3DA6743C}" srcOrd="1" destOrd="0" presId="urn:microsoft.com/office/officeart/2005/8/layout/orgChart1"/>
    <dgm:cxn modelId="{63F5A267-BB05-48F6-9CB2-88DE74BDB764}" type="presOf" srcId="{95879ABC-3755-415D-A45F-7C726080F6D0}" destId="{7580C1CE-8502-473A-974B-ED82A202493B}" srcOrd="1" destOrd="0" presId="urn:microsoft.com/office/officeart/2005/8/layout/orgChart1"/>
    <dgm:cxn modelId="{C131A96C-3F63-480F-9E72-3A7B2F8E072F}" type="presOf" srcId="{CD9B4DF8-21B3-443B-A1CC-0357157D36C3}" destId="{E096F11E-A8B6-4864-A3A2-183B641E391D}" srcOrd="1" destOrd="0" presId="urn:microsoft.com/office/officeart/2005/8/layout/orgChart1"/>
    <dgm:cxn modelId="{6642CCA5-A273-4D55-AB5E-FF335FAEF92A}" type="presOf" srcId="{C141F261-F947-4C1E-8836-1C158BF3FD9E}" destId="{04B6AB84-1273-4C23-88EF-38220899E0E3}" srcOrd="0" destOrd="0" presId="urn:microsoft.com/office/officeart/2005/8/layout/orgChart1"/>
    <dgm:cxn modelId="{DF588AA6-9E13-4B2E-98A7-66B77F9AF437}" type="presOf" srcId="{3C90287A-D64B-4A44-B3DE-35B49BAB15E9}" destId="{B657835F-FA42-4423-B126-8637B3B60213}" srcOrd="0" destOrd="0" presId="urn:microsoft.com/office/officeart/2005/8/layout/orgChart1"/>
    <dgm:cxn modelId="{04E11FAB-C6C2-4229-96E8-3D00692C2CD8}" type="presOf" srcId="{CD9B4DF8-21B3-443B-A1CC-0357157D36C3}" destId="{66C3D98A-9CD4-450B-83D3-5FCD2CBBE1FF}" srcOrd="0" destOrd="0" presId="urn:microsoft.com/office/officeart/2005/8/layout/orgChart1"/>
    <dgm:cxn modelId="{6446B4B6-8E80-4F84-9637-0B3AA69701E6}" type="presOf" srcId="{95879ABC-3755-415D-A45F-7C726080F6D0}" destId="{33D41F77-A62B-46BC-8E4B-798497B4F4BB}" srcOrd="0" destOrd="0" presId="urn:microsoft.com/office/officeart/2005/8/layout/orgChart1"/>
    <dgm:cxn modelId="{2571CFBF-3848-4471-A45D-69473832CF70}" srcId="{CD9B4DF8-21B3-443B-A1CC-0357157D36C3}" destId="{C141F261-F947-4C1E-8836-1C158BF3FD9E}" srcOrd="1" destOrd="0" parTransId="{3C90287A-D64B-4A44-B3DE-35B49BAB15E9}" sibTransId="{913745B9-4D67-4C0B-B08F-138702BEBFA4}"/>
    <dgm:cxn modelId="{F4DD1EF2-2EE7-463D-8B94-4E5A47127C18}" type="presOf" srcId="{7345976C-6AF7-4D92-993F-646900C75316}" destId="{380FA144-5D19-49F4-BDC8-7153263F0417}" srcOrd="0" destOrd="0" presId="urn:microsoft.com/office/officeart/2005/8/layout/orgChart1"/>
    <dgm:cxn modelId="{F77E3F38-3933-4B61-B8BD-936CF4A91A69}" type="presParOf" srcId="{380FA144-5D19-49F4-BDC8-7153263F0417}" destId="{0E319044-E5CF-4E00-8A15-77A156B4FE19}" srcOrd="0" destOrd="0" presId="urn:microsoft.com/office/officeart/2005/8/layout/orgChart1"/>
    <dgm:cxn modelId="{A7146659-6BDE-4F20-8A53-10EB0ED280A4}" type="presParOf" srcId="{0E319044-E5CF-4E00-8A15-77A156B4FE19}" destId="{26E476B4-71F0-42AC-A11E-17C09D84B12F}" srcOrd="0" destOrd="0" presId="urn:microsoft.com/office/officeart/2005/8/layout/orgChart1"/>
    <dgm:cxn modelId="{EA437602-BA63-43D9-89A9-F46BD0B72EEF}" type="presParOf" srcId="{26E476B4-71F0-42AC-A11E-17C09D84B12F}" destId="{66C3D98A-9CD4-450B-83D3-5FCD2CBBE1FF}" srcOrd="0" destOrd="0" presId="urn:microsoft.com/office/officeart/2005/8/layout/orgChart1"/>
    <dgm:cxn modelId="{92425D1D-9BD7-4BA3-8625-BC9A6B522878}" type="presParOf" srcId="{26E476B4-71F0-42AC-A11E-17C09D84B12F}" destId="{E096F11E-A8B6-4864-A3A2-183B641E391D}" srcOrd="1" destOrd="0" presId="urn:microsoft.com/office/officeart/2005/8/layout/orgChart1"/>
    <dgm:cxn modelId="{1CD0D001-C9D5-4EDC-9382-1B8E87ADDBC1}" type="presParOf" srcId="{0E319044-E5CF-4E00-8A15-77A156B4FE19}" destId="{BA031AA2-9D1E-4EB5-A901-594CF9B3F342}" srcOrd="1" destOrd="0" presId="urn:microsoft.com/office/officeart/2005/8/layout/orgChart1"/>
    <dgm:cxn modelId="{4A77641B-8C31-40E7-95BE-D517896771C4}" type="presParOf" srcId="{BA031AA2-9D1E-4EB5-A901-594CF9B3F342}" destId="{303A669F-DB4C-41D9-BEF1-EDABAB03E5F3}" srcOrd="0" destOrd="0" presId="urn:microsoft.com/office/officeart/2005/8/layout/orgChart1"/>
    <dgm:cxn modelId="{8CE9A242-9FB4-46A9-BAE2-3F9B7534D60F}" type="presParOf" srcId="{BA031AA2-9D1E-4EB5-A901-594CF9B3F342}" destId="{0BE4F27C-DC3E-4C8B-8976-2D7240D776EA}" srcOrd="1" destOrd="0" presId="urn:microsoft.com/office/officeart/2005/8/layout/orgChart1"/>
    <dgm:cxn modelId="{7ABFE094-45D1-4487-A11F-0EA6A7767EFD}" type="presParOf" srcId="{0BE4F27C-DC3E-4C8B-8976-2D7240D776EA}" destId="{F20E57A5-72C0-4D17-ABFA-2F898F0EF62C}" srcOrd="0" destOrd="0" presId="urn:microsoft.com/office/officeart/2005/8/layout/orgChart1"/>
    <dgm:cxn modelId="{59A86B58-D65C-4C0F-82EB-8720FEA8B847}" type="presParOf" srcId="{F20E57A5-72C0-4D17-ABFA-2F898F0EF62C}" destId="{33D41F77-A62B-46BC-8E4B-798497B4F4BB}" srcOrd="0" destOrd="0" presId="urn:microsoft.com/office/officeart/2005/8/layout/orgChart1"/>
    <dgm:cxn modelId="{AB332E8D-B14C-4423-8BEA-2FDEBBC86DBA}" type="presParOf" srcId="{F20E57A5-72C0-4D17-ABFA-2F898F0EF62C}" destId="{7580C1CE-8502-473A-974B-ED82A202493B}" srcOrd="1" destOrd="0" presId="urn:microsoft.com/office/officeart/2005/8/layout/orgChart1"/>
    <dgm:cxn modelId="{DF69674E-D805-48DE-A0E8-157536A0ED85}" type="presParOf" srcId="{0BE4F27C-DC3E-4C8B-8976-2D7240D776EA}" destId="{3E7E91FB-34A9-4AA7-9FC7-20906BA2C326}" srcOrd="1" destOrd="0" presId="urn:microsoft.com/office/officeart/2005/8/layout/orgChart1"/>
    <dgm:cxn modelId="{76DD3ABB-DE4B-440E-8435-F4C8D17FBADF}" type="presParOf" srcId="{0BE4F27C-DC3E-4C8B-8976-2D7240D776EA}" destId="{47734E03-E4A6-41AD-8457-54C252D4955B}" srcOrd="2" destOrd="0" presId="urn:microsoft.com/office/officeart/2005/8/layout/orgChart1"/>
    <dgm:cxn modelId="{41AE8183-934D-43A2-BE77-EDEB4DD29796}" type="presParOf" srcId="{BA031AA2-9D1E-4EB5-A901-594CF9B3F342}" destId="{B657835F-FA42-4423-B126-8637B3B60213}" srcOrd="2" destOrd="0" presId="urn:microsoft.com/office/officeart/2005/8/layout/orgChart1"/>
    <dgm:cxn modelId="{39DD0495-FA49-4CA2-A3FE-9381BFAAAAA0}" type="presParOf" srcId="{BA031AA2-9D1E-4EB5-A901-594CF9B3F342}" destId="{30380794-36FE-4067-9E42-C0C95B8CBE66}" srcOrd="3" destOrd="0" presId="urn:microsoft.com/office/officeart/2005/8/layout/orgChart1"/>
    <dgm:cxn modelId="{E361194B-F5D0-45FD-A489-CF9FC7137530}" type="presParOf" srcId="{30380794-36FE-4067-9E42-C0C95B8CBE66}" destId="{8236C7C5-AAB1-4D13-8184-476D3A643D61}" srcOrd="0" destOrd="0" presId="urn:microsoft.com/office/officeart/2005/8/layout/orgChart1"/>
    <dgm:cxn modelId="{84A17469-C823-4324-AAF8-878B8DD8D6F5}" type="presParOf" srcId="{8236C7C5-AAB1-4D13-8184-476D3A643D61}" destId="{04B6AB84-1273-4C23-88EF-38220899E0E3}" srcOrd="0" destOrd="0" presId="urn:microsoft.com/office/officeart/2005/8/layout/orgChart1"/>
    <dgm:cxn modelId="{41D55E9E-6B74-43C7-8EFD-19761DD0FA5B}" type="presParOf" srcId="{8236C7C5-AAB1-4D13-8184-476D3A643D61}" destId="{EBC6BC18-49B5-45A0-99B8-8FAE3DA6743C}" srcOrd="1" destOrd="0" presId="urn:microsoft.com/office/officeart/2005/8/layout/orgChart1"/>
    <dgm:cxn modelId="{74AA841E-86A8-474A-8E1C-82EDEECF5C04}" type="presParOf" srcId="{30380794-36FE-4067-9E42-C0C95B8CBE66}" destId="{932EB2EC-946D-4CA5-9C52-37ECE97487F2}" srcOrd="1" destOrd="0" presId="urn:microsoft.com/office/officeart/2005/8/layout/orgChart1"/>
    <dgm:cxn modelId="{5E6AD555-9E09-41FC-9E05-2AB5DE4E438E}" type="presParOf" srcId="{30380794-36FE-4067-9E42-C0C95B8CBE66}" destId="{10DE0085-4237-499C-BD01-F79F7BF10342}" srcOrd="2" destOrd="0" presId="urn:microsoft.com/office/officeart/2005/8/layout/orgChart1"/>
    <dgm:cxn modelId="{3B45C92A-A725-464B-9EC1-C09578627D98}" type="presParOf" srcId="{0E319044-E5CF-4E00-8A15-77A156B4FE19}" destId="{E9D77B25-7642-4B4A-BA53-3C1C4E3F4B1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0047F1-D783-4ADD-906B-28B1D9892D2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C2DABB5-A382-4F89-B262-B64BEBFA78F6}">
      <dgm:prSet/>
      <dgm:spPr/>
      <dgm:t>
        <a:bodyPr/>
        <a:lstStyle/>
        <a:p>
          <a:r>
            <a:rPr lang="pl-PL" dirty="0"/>
            <a:t>Podsumowanie:</a:t>
          </a:r>
        </a:p>
      </dgm:t>
    </dgm:pt>
    <dgm:pt modelId="{30D5F928-35D0-4EB5-AC40-4C75FE087F11}" type="parTrans" cxnId="{5E520CCB-FA1F-405A-B97B-63609CCBF1AB}">
      <dgm:prSet/>
      <dgm:spPr/>
      <dgm:t>
        <a:bodyPr/>
        <a:lstStyle/>
        <a:p>
          <a:endParaRPr lang="pl-PL"/>
        </a:p>
      </dgm:t>
    </dgm:pt>
    <dgm:pt modelId="{8471338D-6260-42F6-8832-5A3C0926DDD3}" type="sibTrans" cxnId="{5E520CCB-FA1F-405A-B97B-63609CCBF1AB}">
      <dgm:prSet/>
      <dgm:spPr/>
      <dgm:t>
        <a:bodyPr/>
        <a:lstStyle/>
        <a:p>
          <a:endParaRPr lang="pl-PL"/>
        </a:p>
      </dgm:t>
    </dgm:pt>
    <dgm:pt modelId="{CD9FB486-B630-4756-8677-492D1C65CD43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32CDD56-9729-4B8A-B565-8F0E1627A5CD}" type="parTrans" cxnId="{27F4947B-E1E5-4EE9-A3EF-90CB6CF0CE85}">
      <dgm:prSet/>
      <dgm:spPr/>
      <dgm:t>
        <a:bodyPr/>
        <a:lstStyle/>
        <a:p>
          <a:endParaRPr lang="pl-PL"/>
        </a:p>
      </dgm:t>
    </dgm:pt>
    <dgm:pt modelId="{3110DE6F-0FA5-4EDA-B29D-93CEAC67ED71}" type="sibTrans" cxnId="{27F4947B-E1E5-4EE9-A3EF-90CB6CF0CE85}">
      <dgm:prSet/>
      <dgm:spPr/>
      <dgm:t>
        <a:bodyPr/>
        <a:lstStyle/>
        <a:p>
          <a:endParaRPr lang="pl-PL"/>
        </a:p>
      </dgm:t>
    </dgm:pt>
    <dgm:pt modelId="{237E4A4E-1063-46D7-894C-0806B6E79749}">
      <dgm:prSet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None/>
          </a:pPr>
          <a:endParaRPr lang="pl-PL" sz="1400" dirty="0"/>
        </a:p>
      </dgm:t>
    </dgm:pt>
    <dgm:pt modelId="{5964D6A2-4B7D-410A-A475-541C191D0A58}" type="parTrans" cxnId="{FE341A6A-AF8B-435B-AD2F-EEE6EBB44CC3}">
      <dgm:prSet/>
      <dgm:spPr/>
      <dgm:t>
        <a:bodyPr/>
        <a:lstStyle/>
        <a:p>
          <a:endParaRPr lang="pl-PL"/>
        </a:p>
      </dgm:t>
    </dgm:pt>
    <dgm:pt modelId="{5178AFA0-7996-4049-B9AF-9A88A7B13C38}" type="sibTrans" cxnId="{FE341A6A-AF8B-435B-AD2F-EEE6EBB44CC3}">
      <dgm:prSet/>
      <dgm:spPr/>
      <dgm:t>
        <a:bodyPr/>
        <a:lstStyle/>
        <a:p>
          <a:endParaRPr lang="pl-PL"/>
        </a:p>
      </dgm:t>
    </dgm:pt>
    <dgm:pt modelId="{40A11679-12EC-4EA1-A592-F91DD2E3D108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Jeśli partner otrzymał max </a:t>
          </a:r>
          <a:r>
            <a:rPr lang="pl-PL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pomoc publiczną </a:t>
          </a:r>
          <a:r>
            <a:rPr lang="pl-PL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od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IZ PL lub DE tj. 80% i ubiega się o bezzwrotne publiczne wsparcie na pokrycie wkładu własnego </a:t>
          </a:r>
          <a:r>
            <a:rPr lang="pl-PL" sz="1400" u="sng" dirty="0">
              <a:latin typeface="Verdana" panose="020B0604030504040204" pitchFamily="34" charset="0"/>
              <a:ea typeface="Verdana" panose="020B0604030504040204" pitchFamily="34" charset="0"/>
            </a:rPr>
            <a:t>w tym samym projekcie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to przekroczy maksymalny poziom intensywności pomocy publicznej w tym projekcie </a:t>
          </a:r>
        </a:p>
      </dgm:t>
    </dgm:pt>
    <dgm:pt modelId="{A2AC5694-F7D4-42CE-A833-8F1D0B7434B8}" type="parTrans" cxnId="{8009ABF9-62A7-4EA5-9C68-FB5DE30CFC32}">
      <dgm:prSet/>
      <dgm:spPr/>
      <dgm:t>
        <a:bodyPr/>
        <a:lstStyle/>
        <a:p>
          <a:endParaRPr lang="pl-PL"/>
        </a:p>
      </dgm:t>
    </dgm:pt>
    <dgm:pt modelId="{9C0E0D7B-9C63-4155-95EC-C5F00A07A064}" type="sibTrans" cxnId="{8009ABF9-62A7-4EA5-9C68-FB5DE30CFC32}">
      <dgm:prSet/>
      <dgm:spPr/>
      <dgm:t>
        <a:bodyPr/>
        <a:lstStyle/>
        <a:p>
          <a:endParaRPr lang="pl-PL"/>
        </a:p>
      </dgm:t>
    </dgm:pt>
    <dgm:pt modelId="{E0BDDD61-EBD2-4D68-8193-AB6D6A5BD2BA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97E2BD-91BC-401B-B31E-F6E5D8C32291}" type="parTrans" cxnId="{796F87D8-4A2C-420A-A70A-EA40F6C70B0B}">
      <dgm:prSet/>
      <dgm:spPr/>
      <dgm:t>
        <a:bodyPr/>
        <a:lstStyle/>
        <a:p>
          <a:endParaRPr lang="pl-PL"/>
        </a:p>
      </dgm:t>
    </dgm:pt>
    <dgm:pt modelId="{BD989E03-5D2D-443C-BFBF-26AC44846B9E}" type="sibTrans" cxnId="{796F87D8-4A2C-420A-A70A-EA40F6C70B0B}">
      <dgm:prSet/>
      <dgm:spPr/>
      <dgm:t>
        <a:bodyPr/>
        <a:lstStyle/>
        <a:p>
          <a:endParaRPr lang="pl-PL"/>
        </a:p>
      </dgm:t>
    </dgm:pt>
    <dgm:pt modelId="{81494596-E95A-4FB0-9343-F185D9F88ACE}">
      <dgm:prSet custT="1"/>
      <dgm:spPr/>
      <dgm:t>
        <a:bodyPr/>
        <a:lstStyle/>
        <a:p>
          <a:endParaRPr lang="pl-PL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BE52D3-386E-47A3-B9D5-B733FFA64ACD}" type="parTrans" cxnId="{856652D7-460C-4248-9411-FF309BA0172A}">
      <dgm:prSet/>
      <dgm:spPr/>
      <dgm:t>
        <a:bodyPr/>
        <a:lstStyle/>
        <a:p>
          <a:endParaRPr lang="pl-PL"/>
        </a:p>
      </dgm:t>
    </dgm:pt>
    <dgm:pt modelId="{2D3CC6A6-23C8-4E1E-97C4-55D536098995}" type="sibTrans" cxnId="{856652D7-460C-4248-9411-FF309BA0172A}">
      <dgm:prSet/>
      <dgm:spPr/>
      <dgm:t>
        <a:bodyPr/>
        <a:lstStyle/>
        <a:p>
          <a:endParaRPr lang="pl-PL"/>
        </a:p>
      </dgm:t>
    </dgm:pt>
    <dgm:pt modelId="{9FC29279-98F0-4B94-8859-2F6828E9EFBE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Jeśli partner otrzymał max </a:t>
          </a:r>
          <a:r>
            <a:rPr lang="pl-PL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pomoc publiczną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od IZ PL lub DE tj. 80% i ubiega się o bezzwrotne publiczne wsparcie na pokrycie wkładu własnego </a:t>
          </a:r>
          <a:r>
            <a:rPr lang="pl-PL" sz="1400" u="sng" dirty="0">
              <a:latin typeface="Verdana" panose="020B0604030504040204" pitchFamily="34" charset="0"/>
              <a:ea typeface="Verdana" panose="020B0604030504040204" pitchFamily="34" charset="0"/>
            </a:rPr>
            <a:t>na inny projekt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i będzie to wsparcie stanowiło pomoc publiczną /de </a:t>
          </a:r>
          <a:r>
            <a:rPr lang="pl-PL" sz="14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to kumulacja nie wystąpi ponieważ sytuacja dotyczy dwóch różnych projektów</a:t>
          </a:r>
        </a:p>
      </dgm:t>
    </dgm:pt>
    <dgm:pt modelId="{F644F5E1-1B71-4FF8-953C-A257EDA61FC3}" type="parTrans" cxnId="{9926C04C-667F-474E-8C8E-74B7619A428B}">
      <dgm:prSet/>
      <dgm:spPr/>
      <dgm:t>
        <a:bodyPr/>
        <a:lstStyle/>
        <a:p>
          <a:endParaRPr lang="pl-PL"/>
        </a:p>
      </dgm:t>
    </dgm:pt>
    <dgm:pt modelId="{4308702D-5FCC-4A64-B5A2-F70CC03E0895}" type="sibTrans" cxnId="{9926C04C-667F-474E-8C8E-74B7619A428B}">
      <dgm:prSet/>
      <dgm:spPr/>
      <dgm:t>
        <a:bodyPr/>
        <a:lstStyle/>
        <a:p>
          <a:endParaRPr lang="pl-PL"/>
        </a:p>
      </dgm:t>
    </dgm:pt>
    <dgm:pt modelId="{88CE7AFC-179C-491C-A6B5-12B4DEDB07DC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2A3FCB1-CDDB-4652-A5F1-93AF4D0F74AB}" type="parTrans" cxnId="{1FB42F45-CB94-4FDD-8548-1FD43AF55623}">
      <dgm:prSet/>
      <dgm:spPr/>
      <dgm:t>
        <a:bodyPr/>
        <a:lstStyle/>
        <a:p>
          <a:endParaRPr lang="pl-PL"/>
        </a:p>
      </dgm:t>
    </dgm:pt>
    <dgm:pt modelId="{D7A0D40D-DA8C-45E1-A839-2F59B4E256C4}" type="sibTrans" cxnId="{1FB42F45-CB94-4FDD-8548-1FD43AF55623}">
      <dgm:prSet/>
      <dgm:spPr/>
      <dgm:t>
        <a:bodyPr/>
        <a:lstStyle/>
        <a:p>
          <a:endParaRPr lang="pl-PL"/>
        </a:p>
      </dgm:t>
    </dgm:pt>
    <dgm:pt modelId="{54C04464-648C-4862-9B23-C0502217E4B7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Partner może otrzymać maksymalnie 80 % wartości budżetu projektu na każdy projekt oddzielnie lub </a:t>
          </a:r>
          <a:r>
            <a:rPr lang="pl-PL" sz="1400" dirty="0" err="1">
              <a:latin typeface="Verdana" panose="020B0604030504040204" pitchFamily="34" charset="0"/>
              <a:ea typeface="Verdana" panose="020B0604030504040204" pitchFamily="34" charset="0"/>
            </a:rPr>
            <a:t>maks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2,2 mln EUR zależy od tego co wystąpi pierwsze limit % czy kwota</a:t>
          </a:r>
        </a:p>
      </dgm:t>
    </dgm:pt>
    <dgm:pt modelId="{35178F20-1ED8-41C1-8742-A5262AA1CF0E}" type="parTrans" cxnId="{FB37509C-FFC0-4535-A16A-885DC33A69BE}">
      <dgm:prSet/>
      <dgm:spPr/>
      <dgm:t>
        <a:bodyPr/>
        <a:lstStyle/>
        <a:p>
          <a:endParaRPr lang="pl-PL"/>
        </a:p>
      </dgm:t>
    </dgm:pt>
    <dgm:pt modelId="{899C7783-77FF-4C3F-9957-0505F94D681E}" type="sibTrans" cxnId="{FB37509C-FFC0-4535-A16A-885DC33A69BE}">
      <dgm:prSet/>
      <dgm:spPr/>
      <dgm:t>
        <a:bodyPr/>
        <a:lstStyle/>
        <a:p>
          <a:endParaRPr lang="pl-PL"/>
        </a:p>
      </dgm:t>
    </dgm:pt>
    <dgm:pt modelId="{E88C46DA-AF19-4A7A-BD4E-E4FC3376F267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159AB00-A7BF-40C8-8B3E-172875AFC7AB}" type="parTrans" cxnId="{0D1E227A-2F49-4F34-985E-0EA51457BA6D}">
      <dgm:prSet/>
      <dgm:spPr/>
      <dgm:t>
        <a:bodyPr/>
        <a:lstStyle/>
        <a:p>
          <a:endParaRPr lang="pl-PL"/>
        </a:p>
      </dgm:t>
    </dgm:pt>
    <dgm:pt modelId="{F16357FD-F214-4C82-A8D0-411C5F78A4EC}" type="sibTrans" cxnId="{0D1E227A-2F49-4F34-985E-0EA51457BA6D}">
      <dgm:prSet/>
      <dgm:spPr/>
      <dgm:t>
        <a:bodyPr/>
        <a:lstStyle/>
        <a:p>
          <a:endParaRPr lang="pl-PL"/>
        </a:p>
      </dgm:t>
    </dgm:pt>
    <dgm:pt modelId="{DBA0894B-2F41-4935-A289-5EDFD1B47C92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Jeśli partner otrzyma </a:t>
          </a:r>
          <a:r>
            <a:rPr lang="pl-PL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pomoc de </a:t>
          </a:r>
          <a:r>
            <a:rPr lang="pl-PL" sz="1400" dirty="0" err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od IZ PL w projekcie oraz wcześniej otrzymał polską de </a:t>
          </a:r>
          <a:r>
            <a:rPr lang="pl-PL" sz="14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np. w formie rezerwy celowej, dotacji EFRR, umorzenia składki, to wszystkie wartości de </a:t>
          </a:r>
          <a:r>
            <a:rPr lang="pl-PL" sz="14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sumują się dla tego partnera </a:t>
          </a:r>
          <a:r>
            <a:rPr lang="pl-PL" sz="1400" u="sng" dirty="0">
              <a:latin typeface="Verdana" panose="020B0604030504040204" pitchFamily="34" charset="0"/>
              <a:ea typeface="Verdana" panose="020B0604030504040204" pitchFamily="34" charset="0"/>
            </a:rPr>
            <a:t>niezależnie od tego, na który projekt otrzymał pomoc de </a:t>
          </a:r>
          <a:r>
            <a:rPr lang="pl-PL" sz="1400" u="sng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u="sng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w ciągu ostatnich trzech lat. Jeśli pomoc de </a:t>
          </a:r>
          <a:r>
            <a:rPr lang="pl-PL" sz="14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pochodzi od IZ zagranicznej, wartość tej pomocy nie sumuje się z otrzymaną pomocą de </a:t>
          </a:r>
          <a:r>
            <a:rPr lang="pl-PL" sz="14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dirty="0">
              <a:latin typeface="Verdana" panose="020B0604030504040204" pitchFamily="34" charset="0"/>
              <a:ea typeface="Verdana" panose="020B0604030504040204" pitchFamily="34" charset="0"/>
            </a:rPr>
            <a:t> w Polsce</a:t>
          </a:r>
        </a:p>
      </dgm:t>
    </dgm:pt>
    <dgm:pt modelId="{F8451AD0-A374-4CAB-8DFD-65527872478C}" type="parTrans" cxnId="{C96B1C39-EF59-4798-80E0-797D8AE8C9D6}">
      <dgm:prSet/>
      <dgm:spPr/>
    </dgm:pt>
    <dgm:pt modelId="{B0099FC4-90A5-412B-8512-6332C783529E}" type="sibTrans" cxnId="{C96B1C39-EF59-4798-80E0-797D8AE8C9D6}">
      <dgm:prSet/>
      <dgm:spPr/>
    </dgm:pt>
    <dgm:pt modelId="{BB0A91C7-6646-4C91-BE1E-619CE1BC61FA}">
      <dgm:prSet custT="1"/>
      <dgm:spPr/>
      <dgm:t>
        <a:bodyPr/>
        <a:lstStyle/>
        <a:p>
          <a:pPr marL="360000" indent="-360000"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EB3FB0-6EB8-4495-9F86-7C026291340A}" type="parTrans" cxnId="{8176467D-371D-44F2-859F-0B62AD1AC1C6}">
      <dgm:prSet/>
      <dgm:spPr/>
    </dgm:pt>
    <dgm:pt modelId="{584012B4-9AF9-44B6-8268-2B880DD8087D}" type="sibTrans" cxnId="{8176467D-371D-44F2-859F-0B62AD1AC1C6}">
      <dgm:prSet/>
      <dgm:spPr/>
    </dgm:pt>
    <dgm:pt modelId="{0B1C900F-457B-4296-A6C2-0B32BD3E9CDB}" type="pres">
      <dgm:prSet presAssocID="{1B0047F1-D783-4ADD-906B-28B1D9892D27}" presName="Name0" presStyleCnt="0">
        <dgm:presLayoutVars>
          <dgm:dir/>
          <dgm:animLvl val="lvl"/>
          <dgm:resizeHandles val="exact"/>
        </dgm:presLayoutVars>
      </dgm:prSet>
      <dgm:spPr/>
    </dgm:pt>
    <dgm:pt modelId="{E36FD722-7298-42E9-BBD7-C39030CF6F29}" type="pres">
      <dgm:prSet presAssocID="{BC2DABB5-A382-4F89-B262-B64BEBFA78F6}" presName="linNode" presStyleCnt="0"/>
      <dgm:spPr/>
    </dgm:pt>
    <dgm:pt modelId="{EE3B817A-BD74-4346-AD2B-05A3A569C9D2}" type="pres">
      <dgm:prSet presAssocID="{BC2DABB5-A382-4F89-B262-B64BEBFA78F6}" presName="parentText" presStyleLbl="node1" presStyleIdx="0" presStyleCnt="1" custScaleX="73608">
        <dgm:presLayoutVars>
          <dgm:chMax val="1"/>
          <dgm:bulletEnabled val="1"/>
        </dgm:presLayoutVars>
      </dgm:prSet>
      <dgm:spPr/>
    </dgm:pt>
    <dgm:pt modelId="{81D34B59-7351-4A37-90BD-729A4FE3D7F3}" type="pres">
      <dgm:prSet presAssocID="{BC2DABB5-A382-4F89-B262-B64BEBFA78F6}" presName="descendantText" presStyleLbl="alignAccFollowNode1" presStyleIdx="0" presStyleCnt="1" custScaleY="120294">
        <dgm:presLayoutVars>
          <dgm:bulletEnabled val="1"/>
        </dgm:presLayoutVars>
      </dgm:prSet>
      <dgm:spPr/>
    </dgm:pt>
  </dgm:ptLst>
  <dgm:cxnLst>
    <dgm:cxn modelId="{8DAD9017-B920-49C0-8623-3601CBA89E5B}" type="presOf" srcId="{40A11679-12EC-4EA1-A592-F91DD2E3D108}" destId="{81D34B59-7351-4A37-90BD-729A4FE3D7F3}" srcOrd="0" destOrd="2" presId="urn:microsoft.com/office/officeart/2005/8/layout/vList5"/>
    <dgm:cxn modelId="{84D14130-F1B6-47E4-BFE6-06708A96CF8F}" type="presOf" srcId="{E0BDDD61-EBD2-4D68-8193-AB6D6A5BD2BA}" destId="{81D34B59-7351-4A37-90BD-729A4FE3D7F3}" srcOrd="0" destOrd="1" presId="urn:microsoft.com/office/officeart/2005/8/layout/vList5"/>
    <dgm:cxn modelId="{C96B1C39-EF59-4798-80E0-797D8AE8C9D6}" srcId="{BC2DABB5-A382-4F89-B262-B64BEBFA78F6}" destId="{DBA0894B-2F41-4935-A289-5EDFD1B47C92}" srcOrd="6" destOrd="0" parTransId="{F8451AD0-A374-4CAB-8DFD-65527872478C}" sibTransId="{B0099FC4-90A5-412B-8512-6332C783529E}"/>
    <dgm:cxn modelId="{FA16DF3E-A87C-4DB3-A402-E54ECF9DB260}" type="presOf" srcId="{BB0A91C7-6646-4C91-BE1E-619CE1BC61FA}" destId="{81D34B59-7351-4A37-90BD-729A4FE3D7F3}" srcOrd="0" destOrd="5" presId="urn:microsoft.com/office/officeart/2005/8/layout/vList5"/>
    <dgm:cxn modelId="{1FB42F45-CB94-4FDD-8548-1FD43AF55623}" srcId="{BC2DABB5-A382-4F89-B262-B64BEBFA78F6}" destId="{88CE7AFC-179C-491C-A6B5-12B4DEDB07DC}" srcOrd="3" destOrd="0" parTransId="{12A3FCB1-CDDB-4652-A5F1-93AF4D0F74AB}" sibTransId="{D7A0D40D-DA8C-45E1-A839-2F59B4E256C4}"/>
    <dgm:cxn modelId="{FE341A6A-AF8B-435B-AD2F-EEE6EBB44CC3}" srcId="{BC2DABB5-A382-4F89-B262-B64BEBFA78F6}" destId="{237E4A4E-1063-46D7-894C-0806B6E79749}" srcOrd="10" destOrd="0" parTransId="{5964D6A2-4B7D-410A-A475-541C191D0A58}" sibTransId="{5178AFA0-7996-4049-B9AF-9A88A7B13C38}"/>
    <dgm:cxn modelId="{9926C04C-667F-474E-8C8E-74B7619A428B}" srcId="{BC2DABB5-A382-4F89-B262-B64BEBFA78F6}" destId="{9FC29279-98F0-4B94-8859-2F6828E9EFBE}" srcOrd="4" destOrd="0" parTransId="{F644F5E1-1B71-4FF8-953C-A257EDA61FC3}" sibTransId="{4308702D-5FCC-4A64-B5A2-F70CC03E0895}"/>
    <dgm:cxn modelId="{A15EED53-A5BC-4DFB-91FF-5F0D074A9A02}" type="presOf" srcId="{DBA0894B-2F41-4935-A289-5EDFD1B47C92}" destId="{81D34B59-7351-4A37-90BD-729A4FE3D7F3}" srcOrd="0" destOrd="6" presId="urn:microsoft.com/office/officeart/2005/8/layout/vList5"/>
    <dgm:cxn modelId="{EB4DB275-5970-4223-A0C3-E4998C2351F5}" type="presOf" srcId="{81494596-E95A-4FB0-9343-F185D9F88ACE}" destId="{81D34B59-7351-4A37-90BD-729A4FE3D7F3}" srcOrd="0" destOrd="9" presId="urn:microsoft.com/office/officeart/2005/8/layout/vList5"/>
    <dgm:cxn modelId="{0D1E227A-2F49-4F34-985E-0EA51457BA6D}" srcId="{BC2DABB5-A382-4F89-B262-B64BEBFA78F6}" destId="{E88C46DA-AF19-4A7A-BD4E-E4FC3376F267}" srcOrd="7" destOrd="0" parTransId="{8159AB00-A7BF-40C8-8B3E-172875AFC7AB}" sibTransId="{F16357FD-F214-4C82-A8D0-411C5F78A4EC}"/>
    <dgm:cxn modelId="{27F4947B-E1E5-4EE9-A3EF-90CB6CF0CE85}" srcId="{BC2DABB5-A382-4F89-B262-B64BEBFA78F6}" destId="{CD9FB486-B630-4756-8677-492D1C65CD43}" srcOrd="0" destOrd="0" parTransId="{D32CDD56-9729-4B8A-B565-8F0E1627A5CD}" sibTransId="{3110DE6F-0FA5-4EDA-B29D-93CEAC67ED71}"/>
    <dgm:cxn modelId="{8176467D-371D-44F2-859F-0B62AD1AC1C6}" srcId="{BC2DABB5-A382-4F89-B262-B64BEBFA78F6}" destId="{BB0A91C7-6646-4C91-BE1E-619CE1BC61FA}" srcOrd="5" destOrd="0" parTransId="{79EB3FB0-6EB8-4495-9F86-7C026291340A}" sibTransId="{584012B4-9AF9-44B6-8268-2B880DD8087D}"/>
    <dgm:cxn modelId="{AF2B0F87-BC90-41EB-BE3A-43A4592C3B5D}" type="presOf" srcId="{237E4A4E-1063-46D7-894C-0806B6E79749}" destId="{81D34B59-7351-4A37-90BD-729A4FE3D7F3}" srcOrd="0" destOrd="10" presId="urn:microsoft.com/office/officeart/2005/8/layout/vList5"/>
    <dgm:cxn modelId="{FB37509C-FFC0-4535-A16A-885DC33A69BE}" srcId="{BC2DABB5-A382-4F89-B262-B64BEBFA78F6}" destId="{54C04464-648C-4862-9B23-C0502217E4B7}" srcOrd="8" destOrd="0" parTransId="{35178F20-1ED8-41C1-8742-A5262AA1CF0E}" sibTransId="{899C7783-77FF-4C3F-9957-0505F94D681E}"/>
    <dgm:cxn modelId="{34A0FD9C-3AF6-46D9-9D12-F73DAF9E5CD5}" type="presOf" srcId="{E88C46DA-AF19-4A7A-BD4E-E4FC3376F267}" destId="{81D34B59-7351-4A37-90BD-729A4FE3D7F3}" srcOrd="0" destOrd="7" presId="urn:microsoft.com/office/officeart/2005/8/layout/vList5"/>
    <dgm:cxn modelId="{5E520CCB-FA1F-405A-B97B-63609CCBF1AB}" srcId="{1B0047F1-D783-4ADD-906B-28B1D9892D27}" destId="{BC2DABB5-A382-4F89-B262-B64BEBFA78F6}" srcOrd="0" destOrd="0" parTransId="{30D5F928-35D0-4EB5-AC40-4C75FE087F11}" sibTransId="{8471338D-6260-42F6-8832-5A3C0926DDD3}"/>
    <dgm:cxn modelId="{856652D7-460C-4248-9411-FF309BA0172A}" srcId="{BC2DABB5-A382-4F89-B262-B64BEBFA78F6}" destId="{81494596-E95A-4FB0-9343-F185D9F88ACE}" srcOrd="9" destOrd="0" parTransId="{DFBE52D3-386E-47A3-B9D5-B733FFA64ACD}" sibTransId="{2D3CC6A6-23C8-4E1E-97C4-55D536098995}"/>
    <dgm:cxn modelId="{796F87D8-4A2C-420A-A70A-EA40F6C70B0B}" srcId="{BC2DABB5-A382-4F89-B262-B64BEBFA78F6}" destId="{E0BDDD61-EBD2-4D68-8193-AB6D6A5BD2BA}" srcOrd="1" destOrd="0" parTransId="{7C97E2BD-91BC-401B-B31E-F6E5D8C32291}" sibTransId="{BD989E03-5D2D-443C-BFBF-26AC44846B9E}"/>
    <dgm:cxn modelId="{1CBD28D9-82A9-4D5C-A88C-D5DB11268E65}" type="presOf" srcId="{1B0047F1-D783-4ADD-906B-28B1D9892D27}" destId="{0B1C900F-457B-4296-A6C2-0B32BD3E9CDB}" srcOrd="0" destOrd="0" presId="urn:microsoft.com/office/officeart/2005/8/layout/vList5"/>
    <dgm:cxn modelId="{C0E9BBD9-EC19-4E56-87E9-8BAAD31A9280}" type="presOf" srcId="{9FC29279-98F0-4B94-8859-2F6828E9EFBE}" destId="{81D34B59-7351-4A37-90BD-729A4FE3D7F3}" srcOrd="0" destOrd="4" presId="urn:microsoft.com/office/officeart/2005/8/layout/vList5"/>
    <dgm:cxn modelId="{466469DA-E618-47D6-BAF9-E4A14AA23B22}" type="presOf" srcId="{88CE7AFC-179C-491C-A6B5-12B4DEDB07DC}" destId="{81D34B59-7351-4A37-90BD-729A4FE3D7F3}" srcOrd="0" destOrd="3" presId="urn:microsoft.com/office/officeart/2005/8/layout/vList5"/>
    <dgm:cxn modelId="{A5874DEF-B264-4735-BE39-F1E76F6DCCEE}" type="presOf" srcId="{54C04464-648C-4862-9B23-C0502217E4B7}" destId="{81D34B59-7351-4A37-90BD-729A4FE3D7F3}" srcOrd="0" destOrd="8" presId="urn:microsoft.com/office/officeart/2005/8/layout/vList5"/>
    <dgm:cxn modelId="{D80407F5-E99E-4354-BEA8-BFA749A3F56E}" type="presOf" srcId="{CD9FB486-B630-4756-8677-492D1C65CD43}" destId="{81D34B59-7351-4A37-90BD-729A4FE3D7F3}" srcOrd="0" destOrd="0" presId="urn:microsoft.com/office/officeart/2005/8/layout/vList5"/>
    <dgm:cxn modelId="{8009ABF9-62A7-4EA5-9C68-FB5DE30CFC32}" srcId="{BC2DABB5-A382-4F89-B262-B64BEBFA78F6}" destId="{40A11679-12EC-4EA1-A592-F91DD2E3D108}" srcOrd="2" destOrd="0" parTransId="{A2AC5694-F7D4-42CE-A833-8F1D0B7434B8}" sibTransId="{9C0E0D7B-9C63-4155-95EC-C5F00A07A064}"/>
    <dgm:cxn modelId="{A4CAA8FE-1F67-453D-ADDC-FB30DCEC36BE}" type="presOf" srcId="{BC2DABB5-A382-4F89-B262-B64BEBFA78F6}" destId="{EE3B817A-BD74-4346-AD2B-05A3A569C9D2}" srcOrd="0" destOrd="0" presId="urn:microsoft.com/office/officeart/2005/8/layout/vList5"/>
    <dgm:cxn modelId="{E58C5814-D805-4FBB-85D8-D3B5D6FEEB9F}" type="presParOf" srcId="{0B1C900F-457B-4296-A6C2-0B32BD3E9CDB}" destId="{E36FD722-7298-42E9-BBD7-C39030CF6F29}" srcOrd="0" destOrd="0" presId="urn:microsoft.com/office/officeart/2005/8/layout/vList5"/>
    <dgm:cxn modelId="{0DE602CE-2B06-4D53-8154-8EBA58E4A44E}" type="presParOf" srcId="{E36FD722-7298-42E9-BBD7-C39030CF6F29}" destId="{EE3B817A-BD74-4346-AD2B-05A3A569C9D2}" srcOrd="0" destOrd="0" presId="urn:microsoft.com/office/officeart/2005/8/layout/vList5"/>
    <dgm:cxn modelId="{F8B874B5-18C6-408B-9DBA-E0FD7CC83D74}" type="presParOf" srcId="{E36FD722-7298-42E9-BBD7-C39030CF6F29}" destId="{81D34B59-7351-4A37-90BD-729A4FE3D7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34B59-7351-4A37-90BD-729A4FE3D7F3}">
      <dsp:nvSpPr>
        <dsp:cNvPr id="0" name=""/>
        <dsp:cNvSpPr/>
      </dsp:nvSpPr>
      <dsp:spPr>
        <a:xfrm rot="5400000">
          <a:off x="4131861" y="-437948"/>
          <a:ext cx="5299455" cy="63826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Status partnera projektu nie decyduje o byciu przedsiębiorcą</a:t>
          </a:r>
        </a:p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Należy przyjrzeć się działaniom realizowanym w projekcie i ocenić, czy mają lub mogą mieć związek z prowadzoną przez podmiot działalnością gospodarczą</a:t>
          </a:r>
        </a:p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Podmioty prowadzące działalność gospodarczą i niegospodarczą powinny prowadzić rozdzielną księgowość </a:t>
          </a:r>
        </a:p>
      </dsp:txBody>
      <dsp:txXfrm rot="-5400000">
        <a:off x="3590253" y="362358"/>
        <a:ext cx="6123974" cy="4782059"/>
      </dsp:txXfrm>
    </dsp:sp>
    <dsp:sp modelId="{EE3B817A-BD74-4346-AD2B-05A3A569C9D2}">
      <dsp:nvSpPr>
        <dsp:cNvPr id="0" name=""/>
        <dsp:cNvSpPr/>
      </dsp:nvSpPr>
      <dsp:spPr>
        <a:xfrm>
          <a:off x="0" y="0"/>
          <a:ext cx="3590253" cy="5506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Verdana" panose="020B0604030504040204" pitchFamily="34" charset="0"/>
              <a:ea typeface="Verdana" panose="020B0604030504040204" pitchFamily="34" charset="0"/>
            </a:rPr>
            <a:t>Podsumowując:</a:t>
          </a:r>
        </a:p>
      </dsp:txBody>
      <dsp:txXfrm>
        <a:off x="175262" y="175262"/>
        <a:ext cx="3239729" cy="5156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34B59-7351-4A37-90BD-729A4FE3D7F3}">
      <dsp:nvSpPr>
        <dsp:cNvPr id="0" name=""/>
        <dsp:cNvSpPr/>
      </dsp:nvSpPr>
      <dsp:spPr>
        <a:xfrm rot="5400000">
          <a:off x="4266267" y="-496250"/>
          <a:ext cx="5457330" cy="66688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pl-PL" sz="1800" kern="1200" dirty="0"/>
            <a:t>	</a:t>
          </a: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Terminal</a:t>
          </a:r>
          <a:r>
            <a:rPr lang="pl-PL" sz="1800" kern="1200" baseline="0" dirty="0">
              <a:latin typeface="Verdana" panose="020B0604030504040204" pitchFamily="34" charset="0"/>
              <a:ea typeface="Verdana" panose="020B0604030504040204" pitchFamily="34" charset="0"/>
            </a:rPr>
            <a:t> kontenerowy prowadzi działalność gospodarczą na rynku w zakresie </a:t>
          </a:r>
          <a:r>
            <a:rPr lang="pl-PL" sz="1800" b="0" i="0" kern="1200" dirty="0"/>
            <a:t>załadunku, rozładunku, składowania i przeładunku kontenerów transportowych</a:t>
          </a: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2" indent="-36000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	W projekcie udział w:</a:t>
          </a:r>
        </a:p>
        <a:p>
          <a:pPr marL="360000" lvl="2" indent="-36000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None/>
          </a:pP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opracowaniu strategii/planu działania poprawy dostępności terminala dla obszarów peryferyjnych</a:t>
          </a:r>
        </a:p>
        <a:p>
          <a:pPr marL="360000" lvl="1" indent="-36000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2" indent="-36000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pilotażu: połączenie się z internetowymi systemami informatycznymi i wymianę danych o ładunkach i ciężarach z kierowcami ciężarówek</a:t>
          </a:r>
        </a:p>
        <a:p>
          <a:pPr marL="360000" lvl="1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endParaRPr lang="pl-PL" sz="1800" kern="1200" dirty="0"/>
        </a:p>
        <a:p>
          <a:pPr marL="360000" lvl="2" indent="-36000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r>
            <a:rPr lang="pl-PL" sz="1800" kern="1200" dirty="0"/>
            <a:t>	</a:t>
          </a:r>
          <a:r>
            <a:rPr lang="pl-PL" sz="18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C</a:t>
          </a:r>
          <a:r>
            <a:rPr lang="pl-PL" sz="1800" i="1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zy działania finansowane w projekcie będą wykorzystane do prowadzenia działalności gospodarczej przez terminal?</a:t>
          </a:r>
        </a:p>
      </dsp:txBody>
      <dsp:txXfrm rot="-5400000">
        <a:off x="3660498" y="375924"/>
        <a:ext cx="6402465" cy="4924520"/>
      </dsp:txXfrm>
    </dsp:sp>
    <dsp:sp modelId="{EE3B817A-BD74-4346-AD2B-05A3A569C9D2}">
      <dsp:nvSpPr>
        <dsp:cNvPr id="0" name=""/>
        <dsp:cNvSpPr/>
      </dsp:nvSpPr>
      <dsp:spPr>
        <a:xfrm>
          <a:off x="90742" y="2771"/>
          <a:ext cx="3569754" cy="5670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Verdana" panose="020B0604030504040204" pitchFamily="34" charset="0"/>
              <a:ea typeface="Verdana" panose="020B0604030504040204" pitchFamily="34" charset="0"/>
            </a:rPr>
            <a:t>Studium przypadku</a:t>
          </a:r>
        </a:p>
      </dsp:txBody>
      <dsp:txXfrm>
        <a:off x="265003" y="177032"/>
        <a:ext cx="3221232" cy="5322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F77EC-651B-4AA6-B0E7-AB060FECEB61}">
      <dsp:nvSpPr>
        <dsp:cNvPr id="0" name=""/>
        <dsp:cNvSpPr/>
      </dsp:nvSpPr>
      <dsp:spPr>
        <a:xfrm>
          <a:off x="0" y="0"/>
          <a:ext cx="1503308" cy="5045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Każda korzyść, której przedsiębiorca nie uzyskałby w normalnych warunkach rynkowych</a:t>
          </a:r>
        </a:p>
      </dsp:txBody>
      <dsp:txXfrm>
        <a:off x="44030" y="44030"/>
        <a:ext cx="1415248" cy="4957081"/>
      </dsp:txXfrm>
    </dsp:sp>
    <dsp:sp modelId="{5744F56B-C751-4C8B-A405-9FC53C2F291E}">
      <dsp:nvSpPr>
        <dsp:cNvPr id="0" name=""/>
        <dsp:cNvSpPr/>
      </dsp:nvSpPr>
      <dsp:spPr>
        <a:xfrm>
          <a:off x="1756619" y="0"/>
          <a:ext cx="2589388" cy="5045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Forma korzyści ekonomicznej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np.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przekazanie bezzwrotnej dotacji,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rezerwy celowej, nieoprocentowanej zaliczki,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pożyczki na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preferencyjnych warunkach,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zwolnienie z ulg i podatków,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rPr>
            <a:t>darmowa promocja darmowe szkolenia, doradztwo dla MŚP itp.</a:t>
          </a:r>
        </a:p>
      </dsp:txBody>
      <dsp:txXfrm>
        <a:off x="1832460" y="75841"/>
        <a:ext cx="2437706" cy="4893459"/>
      </dsp:txXfrm>
    </dsp:sp>
    <dsp:sp modelId="{656404EE-9F60-4047-B0B3-2C2D51213115}">
      <dsp:nvSpPr>
        <dsp:cNvPr id="0" name=""/>
        <dsp:cNvSpPr/>
      </dsp:nvSpPr>
      <dsp:spPr>
        <a:xfrm>
          <a:off x="4598564" y="0"/>
          <a:ext cx="1503308" cy="5045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Verdana" panose="020B0604030504040204" pitchFamily="34" charset="0"/>
              <a:ea typeface="Verdana" panose="020B0604030504040204" pitchFamily="34" charset="0"/>
            </a:rPr>
            <a:t>Efekt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– poprawa sytuacji finansowej przedsiębiorcy </a:t>
          </a:r>
        </a:p>
      </dsp:txBody>
      <dsp:txXfrm>
        <a:off x="4642594" y="44030"/>
        <a:ext cx="1415248" cy="4957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41609-1698-4B41-AD1C-F2F9252C194A}">
      <dsp:nvSpPr>
        <dsp:cNvPr id="0" name=""/>
        <dsp:cNvSpPr/>
      </dsp:nvSpPr>
      <dsp:spPr>
        <a:xfrm>
          <a:off x="22045" y="277217"/>
          <a:ext cx="4179613" cy="900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Jak uniknąć:</a:t>
          </a:r>
        </a:p>
      </dsp:txBody>
      <dsp:txXfrm>
        <a:off x="48429" y="303601"/>
        <a:ext cx="4126845" cy="848034"/>
      </dsp:txXfrm>
    </dsp:sp>
    <dsp:sp modelId="{1ED83BA0-CD17-47D7-95AA-EB01EC1147ED}">
      <dsp:nvSpPr>
        <dsp:cNvPr id="0" name=""/>
        <dsp:cNvSpPr/>
      </dsp:nvSpPr>
      <dsp:spPr>
        <a:xfrm>
          <a:off x="440006" y="1178019"/>
          <a:ext cx="396198" cy="1244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4413"/>
              </a:lnTo>
              <a:lnTo>
                <a:pt x="396198" y="12444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43784-CC55-4BBA-8DB8-6F089136A5FB}">
      <dsp:nvSpPr>
        <dsp:cNvPr id="0" name=""/>
        <dsp:cNvSpPr/>
      </dsp:nvSpPr>
      <dsp:spPr>
        <a:xfrm>
          <a:off x="836204" y="1455331"/>
          <a:ext cx="4328981" cy="1934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</a:rPr>
            <a:t>Realizacja działań w ogólnym interesie społecznym, brak działalności gospodarczej np. bezpłatne szkolenia</a:t>
          </a:r>
        </a:p>
      </dsp:txBody>
      <dsp:txXfrm>
        <a:off x="892855" y="1511982"/>
        <a:ext cx="4215679" cy="1820900"/>
      </dsp:txXfrm>
    </dsp:sp>
    <dsp:sp modelId="{3BD7E748-AD95-44F9-986C-0F06F6459A76}">
      <dsp:nvSpPr>
        <dsp:cNvPr id="0" name=""/>
        <dsp:cNvSpPr/>
      </dsp:nvSpPr>
      <dsp:spPr>
        <a:xfrm>
          <a:off x="440006" y="1178019"/>
          <a:ext cx="396479" cy="3241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1572"/>
              </a:lnTo>
              <a:lnTo>
                <a:pt x="396479" y="3241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ADDFF-6D56-4D13-98C5-038E6ABCDBBF}">
      <dsp:nvSpPr>
        <dsp:cNvPr id="0" name=""/>
        <dsp:cNvSpPr/>
      </dsp:nvSpPr>
      <dsp:spPr>
        <a:xfrm>
          <a:off x="836486" y="3626651"/>
          <a:ext cx="4411999" cy="1585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84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Partner prowadzi otwartą procedurę zamówieniową zlecając usługi podmiotom trzecim np. operatorom zarządzającym infrastrukturą, ustala stawki za szkolenia dla MŚP</a:t>
          </a:r>
          <a:endParaRPr lang="pl-PL" sz="1800" kern="1200" dirty="0"/>
        </a:p>
      </dsp:txBody>
      <dsp:txXfrm>
        <a:off x="882935" y="3673100"/>
        <a:ext cx="4319101" cy="1492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41609-1698-4B41-AD1C-F2F9252C194A}">
      <dsp:nvSpPr>
        <dsp:cNvPr id="0" name=""/>
        <dsp:cNvSpPr/>
      </dsp:nvSpPr>
      <dsp:spPr>
        <a:xfrm>
          <a:off x="919959" y="3582"/>
          <a:ext cx="3726734" cy="8031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Verdana" panose="020B0604030504040204" pitchFamily="34" charset="0"/>
              <a:ea typeface="Verdana" panose="020B0604030504040204" pitchFamily="34" charset="0"/>
            </a:rPr>
            <a:t>Jeśli faworyzujemy:</a:t>
          </a:r>
        </a:p>
      </dsp:txBody>
      <dsp:txXfrm>
        <a:off x="943484" y="27107"/>
        <a:ext cx="3679684" cy="756146"/>
      </dsp:txXfrm>
    </dsp:sp>
    <dsp:sp modelId="{3CB4C4A8-78B1-4127-A2F6-8A03FB16A033}">
      <dsp:nvSpPr>
        <dsp:cNvPr id="0" name=""/>
        <dsp:cNvSpPr/>
      </dsp:nvSpPr>
      <dsp:spPr>
        <a:xfrm>
          <a:off x="1292632" y="806778"/>
          <a:ext cx="372673" cy="602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397"/>
              </a:lnTo>
              <a:lnTo>
                <a:pt x="372673" y="6023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3E354-1465-480C-A95A-B5CBEC2810D6}">
      <dsp:nvSpPr>
        <dsp:cNvPr id="0" name=""/>
        <dsp:cNvSpPr/>
      </dsp:nvSpPr>
      <dsp:spPr>
        <a:xfrm>
          <a:off x="1665306" y="1007578"/>
          <a:ext cx="2773378" cy="8031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Verdana" panose="020B0604030504040204" pitchFamily="34" charset="0"/>
              <a:ea typeface="Verdana" panose="020B0604030504040204" pitchFamily="34" charset="0"/>
            </a:rPr>
            <a:t>Konkretny podmiot gospodarczy np. MŚP</a:t>
          </a:r>
        </a:p>
      </dsp:txBody>
      <dsp:txXfrm>
        <a:off x="1688831" y="1031103"/>
        <a:ext cx="2726328" cy="756146"/>
      </dsp:txXfrm>
    </dsp:sp>
    <dsp:sp modelId="{3BD7E748-AD95-44F9-986C-0F06F6459A76}">
      <dsp:nvSpPr>
        <dsp:cNvPr id="0" name=""/>
        <dsp:cNvSpPr/>
      </dsp:nvSpPr>
      <dsp:spPr>
        <a:xfrm>
          <a:off x="1292632" y="806778"/>
          <a:ext cx="403901" cy="1617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7018"/>
              </a:lnTo>
              <a:lnTo>
                <a:pt x="403901" y="1617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ADDFF-6D56-4D13-98C5-038E6ABCDBBF}">
      <dsp:nvSpPr>
        <dsp:cNvPr id="0" name=""/>
        <dsp:cNvSpPr/>
      </dsp:nvSpPr>
      <dsp:spPr>
        <a:xfrm>
          <a:off x="1696534" y="2022199"/>
          <a:ext cx="2745414" cy="8031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Verdana" panose="020B0604030504040204" pitchFamily="34" charset="0"/>
              <a:ea typeface="Verdana" panose="020B0604030504040204" pitchFamily="34" charset="0"/>
            </a:rPr>
            <a:t>Podmioty działające w konkretnym sektorze gospodarki, np. w energii odnawialnej</a:t>
          </a:r>
        </a:p>
      </dsp:txBody>
      <dsp:txXfrm>
        <a:off x="1720059" y="2045724"/>
        <a:ext cx="2698364" cy="756146"/>
      </dsp:txXfrm>
    </dsp:sp>
    <dsp:sp modelId="{B4DECAD4-F097-482F-BDC4-8DCEE351C8C3}">
      <dsp:nvSpPr>
        <dsp:cNvPr id="0" name=""/>
        <dsp:cNvSpPr/>
      </dsp:nvSpPr>
      <dsp:spPr>
        <a:xfrm>
          <a:off x="1292632" y="806778"/>
          <a:ext cx="372673" cy="2610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387"/>
              </a:lnTo>
              <a:lnTo>
                <a:pt x="372673" y="26103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0180C-6629-470C-91BA-DB044BB24B14}">
      <dsp:nvSpPr>
        <dsp:cNvPr id="0" name=""/>
        <dsp:cNvSpPr/>
      </dsp:nvSpPr>
      <dsp:spPr>
        <a:xfrm>
          <a:off x="1665306" y="3015568"/>
          <a:ext cx="2807884" cy="8031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Verdana" panose="020B0604030504040204" pitchFamily="34" charset="0"/>
              <a:ea typeface="Verdana" panose="020B0604030504040204" pitchFamily="34" charset="0"/>
            </a:rPr>
            <a:t>Podmioty działające w konkretnym regionie kraju, np. obszarze przygranicznym</a:t>
          </a:r>
        </a:p>
      </dsp:txBody>
      <dsp:txXfrm>
        <a:off x="1688831" y="3039093"/>
        <a:ext cx="2760834" cy="756146"/>
      </dsp:txXfrm>
    </dsp:sp>
    <dsp:sp modelId="{7DA39D06-4216-4DCA-9A59-4953DAFAA9A0}">
      <dsp:nvSpPr>
        <dsp:cNvPr id="0" name=""/>
        <dsp:cNvSpPr/>
      </dsp:nvSpPr>
      <dsp:spPr>
        <a:xfrm>
          <a:off x="1292632" y="806778"/>
          <a:ext cx="372673" cy="3614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4383"/>
              </a:lnTo>
              <a:lnTo>
                <a:pt x="372673" y="3614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13227-CD70-44E3-8377-B53FC9A8F6EC}">
      <dsp:nvSpPr>
        <dsp:cNvPr id="0" name=""/>
        <dsp:cNvSpPr/>
      </dsp:nvSpPr>
      <dsp:spPr>
        <a:xfrm>
          <a:off x="1665306" y="4019564"/>
          <a:ext cx="2807871" cy="8031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Verdana" panose="020B0604030504040204" pitchFamily="34" charset="0"/>
              <a:ea typeface="Verdana" panose="020B0604030504040204" pitchFamily="34" charset="0"/>
            </a:rPr>
            <a:t>Produkcję lub obrót konkretnymi rodzajami towarów lub usług</a:t>
          </a:r>
        </a:p>
      </dsp:txBody>
      <dsp:txXfrm>
        <a:off x="1688831" y="4043089"/>
        <a:ext cx="2760821" cy="7561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9E8BD-BB4A-4098-A144-149106BDAC72}">
      <dsp:nvSpPr>
        <dsp:cNvPr id="0" name=""/>
        <dsp:cNvSpPr/>
      </dsp:nvSpPr>
      <dsp:spPr>
        <a:xfrm>
          <a:off x="153855" y="0"/>
          <a:ext cx="4463455" cy="490952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300A4-12DA-467C-B98F-E9D534CA86E1}">
      <dsp:nvSpPr>
        <dsp:cNvPr id="0" name=""/>
        <dsp:cNvSpPr/>
      </dsp:nvSpPr>
      <dsp:spPr>
        <a:xfrm>
          <a:off x="799585" y="0"/>
          <a:ext cx="2901246" cy="698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Verdana" panose="020B0604030504040204" pitchFamily="34" charset="0"/>
              <a:ea typeface="Verdana" panose="020B0604030504040204" pitchFamily="34" charset="0"/>
            </a:rPr>
            <a:t>W programach INTERREG</a:t>
          </a:r>
          <a:r>
            <a:rPr lang="pl-PL" sz="1700" kern="1200" dirty="0"/>
            <a:t>: </a:t>
          </a:r>
        </a:p>
      </dsp:txBody>
      <dsp:txXfrm>
        <a:off x="833662" y="34077"/>
        <a:ext cx="2833092" cy="629919"/>
      </dsp:txXfrm>
    </dsp:sp>
    <dsp:sp modelId="{8391750E-089C-45D5-B675-C53168BA989A}">
      <dsp:nvSpPr>
        <dsp:cNvPr id="0" name=""/>
        <dsp:cNvSpPr/>
      </dsp:nvSpPr>
      <dsp:spPr>
        <a:xfrm>
          <a:off x="2231727" y="1276764"/>
          <a:ext cx="2901246" cy="698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Verdana" panose="020B0604030504040204" pitchFamily="34" charset="0"/>
              <a:ea typeface="Verdana" panose="020B0604030504040204" pitchFamily="34" charset="0"/>
            </a:rPr>
            <a:t>Zamknięty katalog partnerów</a:t>
          </a:r>
        </a:p>
      </dsp:txBody>
      <dsp:txXfrm>
        <a:off x="2265804" y="1310841"/>
        <a:ext cx="2833092" cy="629919"/>
      </dsp:txXfrm>
    </dsp:sp>
    <dsp:sp modelId="{A1503038-6861-4F80-A876-99646D99B69F}">
      <dsp:nvSpPr>
        <dsp:cNvPr id="0" name=""/>
        <dsp:cNvSpPr/>
      </dsp:nvSpPr>
      <dsp:spPr>
        <a:xfrm>
          <a:off x="2231727" y="2062096"/>
          <a:ext cx="2901246" cy="698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Verdana" panose="020B0604030504040204" pitchFamily="34" charset="0"/>
              <a:ea typeface="Verdana" panose="020B0604030504040204" pitchFamily="34" charset="0"/>
            </a:rPr>
            <a:t>Zamknięty katalog typów projektów</a:t>
          </a:r>
        </a:p>
      </dsp:txBody>
      <dsp:txXfrm>
        <a:off x="2265804" y="2096173"/>
        <a:ext cx="2833092" cy="629919"/>
      </dsp:txXfrm>
    </dsp:sp>
    <dsp:sp modelId="{83D7CCC9-42E1-4D6D-A6B4-CAB462F2CB5C}">
      <dsp:nvSpPr>
        <dsp:cNvPr id="0" name=""/>
        <dsp:cNvSpPr/>
      </dsp:nvSpPr>
      <dsp:spPr>
        <a:xfrm>
          <a:off x="2231727" y="2847429"/>
          <a:ext cx="2901246" cy="698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Verdana" panose="020B0604030504040204" pitchFamily="34" charset="0"/>
              <a:ea typeface="Verdana" panose="020B0604030504040204" pitchFamily="34" charset="0"/>
            </a:rPr>
            <a:t>Ograniczony zakres terytorialny</a:t>
          </a:r>
        </a:p>
      </dsp:txBody>
      <dsp:txXfrm>
        <a:off x="2265804" y="2881506"/>
        <a:ext cx="2833092" cy="629919"/>
      </dsp:txXfrm>
    </dsp:sp>
    <dsp:sp modelId="{C48F088B-D113-48DA-B8F7-836DB6B2B96A}">
      <dsp:nvSpPr>
        <dsp:cNvPr id="0" name=""/>
        <dsp:cNvSpPr/>
      </dsp:nvSpPr>
      <dsp:spPr>
        <a:xfrm>
          <a:off x="2231727" y="3632761"/>
          <a:ext cx="2901246" cy="698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Verdana" panose="020B0604030504040204" pitchFamily="34" charset="0"/>
              <a:ea typeface="Verdana" panose="020B0604030504040204" pitchFamily="34" charset="0"/>
            </a:rPr>
            <a:t>Kryteria oceny projektów</a:t>
          </a:r>
        </a:p>
      </dsp:txBody>
      <dsp:txXfrm>
        <a:off x="2265804" y="3666838"/>
        <a:ext cx="2833092" cy="6299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BF815-D639-4A4C-B7A9-8C2173802605}">
      <dsp:nvSpPr>
        <dsp:cNvPr id="0" name=""/>
        <dsp:cNvSpPr/>
      </dsp:nvSpPr>
      <dsp:spPr>
        <a:xfrm>
          <a:off x="0" y="0"/>
          <a:ext cx="3957597" cy="7093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działania projektowe dotyczą: </a:t>
          </a:r>
        </a:p>
      </dsp:txBody>
      <dsp:txXfrm>
        <a:off x="34628" y="34628"/>
        <a:ext cx="3888341" cy="640112"/>
      </dsp:txXfrm>
    </dsp:sp>
    <dsp:sp modelId="{0B2F6048-F8F3-4412-81C3-AEFE4790D2D9}">
      <dsp:nvSpPr>
        <dsp:cNvPr id="0" name=""/>
        <dsp:cNvSpPr/>
      </dsp:nvSpPr>
      <dsp:spPr>
        <a:xfrm>
          <a:off x="0" y="711757"/>
          <a:ext cx="3957597" cy="3138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654" tIns="25400" rIns="14224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15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pl-PL" sz="20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edukacyjnej</a:t>
          </a:r>
          <a:endParaRPr lang="pl-PL" sz="2000" kern="12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  <a:p>
          <a:pPr marL="228600" lvl="1" indent="-228600" algn="ctr" defTabSz="889000">
            <a:lnSpc>
              <a:spcPct val="15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pl-PL" sz="20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kulturalnej</a:t>
          </a:r>
          <a:endParaRPr lang="pl-PL" sz="2000" kern="12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  <a:p>
          <a:pPr marL="228600" lvl="1" indent="-228600" algn="ctr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pl-PL" sz="2000" kern="12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  <a:p>
          <a:pPr marL="228600" lvl="1" indent="-228600" algn="ctr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pl-PL" sz="20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badawczo - rozwojowej</a:t>
          </a:r>
          <a:endParaRPr lang="pl-PL" sz="2000" kern="12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  <a:p>
          <a:pPr marL="228600" lvl="1" indent="-228600" algn="ctr" defTabSz="889000">
            <a:lnSpc>
              <a:spcPct val="15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pl-PL" sz="20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infrastruktury publicznej </a:t>
          </a:r>
          <a:endParaRPr lang="pl-PL" sz="2000" kern="1200" dirty="0"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  <a:p>
          <a:pPr marL="228600" lvl="1" indent="-228600" algn="ctr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pl-PL" sz="2000" b="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  <a:p>
          <a:pPr marL="228600" lvl="1" indent="-228600" algn="ctr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pl-PL" sz="20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rPr>
            <a:t>działalności związanej z ochroną środowiska</a:t>
          </a:r>
          <a:endParaRPr lang="pl-PL" sz="2000" b="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Open Sans" panose="020B0606030504020204" pitchFamily="34" charset="0"/>
          </a:endParaRPr>
        </a:p>
      </dsp:txBody>
      <dsp:txXfrm>
        <a:off x="0" y="711757"/>
        <a:ext cx="3957597" cy="31384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7835F-FA42-4423-B126-8637B3B60213}">
      <dsp:nvSpPr>
        <dsp:cNvPr id="0" name=""/>
        <dsp:cNvSpPr/>
      </dsp:nvSpPr>
      <dsp:spPr>
        <a:xfrm>
          <a:off x="4495913" y="1545462"/>
          <a:ext cx="2659623" cy="1583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779"/>
              </a:lnTo>
              <a:lnTo>
                <a:pt x="2659623" y="791779"/>
              </a:lnTo>
              <a:lnTo>
                <a:pt x="2659623" y="15835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3A669F-DB4C-41D9-BEF1-EDABAB03E5F3}">
      <dsp:nvSpPr>
        <dsp:cNvPr id="0" name=""/>
        <dsp:cNvSpPr/>
      </dsp:nvSpPr>
      <dsp:spPr>
        <a:xfrm>
          <a:off x="1867844" y="1545462"/>
          <a:ext cx="2628068" cy="1579410"/>
        </a:xfrm>
        <a:custGeom>
          <a:avLst/>
          <a:gdLst/>
          <a:ahLst/>
          <a:cxnLst/>
          <a:rect l="0" t="0" r="0" b="0"/>
          <a:pathLst>
            <a:path>
              <a:moveTo>
                <a:pt x="2628068" y="0"/>
              </a:moveTo>
              <a:lnTo>
                <a:pt x="2628068" y="787631"/>
              </a:lnTo>
              <a:lnTo>
                <a:pt x="0" y="787631"/>
              </a:lnTo>
              <a:lnTo>
                <a:pt x="0" y="15794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3D98A-9CD4-450B-83D3-5FCD2CBBE1FF}">
      <dsp:nvSpPr>
        <dsp:cNvPr id="0" name=""/>
        <dsp:cNvSpPr/>
      </dsp:nvSpPr>
      <dsp:spPr>
        <a:xfrm>
          <a:off x="2766592" y="392631"/>
          <a:ext cx="3458641" cy="1152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Budżetu projektu</a:t>
          </a:r>
        </a:p>
      </dsp:txBody>
      <dsp:txXfrm>
        <a:off x="2766592" y="392631"/>
        <a:ext cx="3458641" cy="1152830"/>
      </dsp:txXfrm>
    </dsp:sp>
    <dsp:sp modelId="{33D41F77-A62B-46BC-8E4B-798497B4F4BB}">
      <dsp:nvSpPr>
        <dsp:cNvPr id="0" name=""/>
        <dsp:cNvSpPr/>
      </dsp:nvSpPr>
      <dsp:spPr>
        <a:xfrm>
          <a:off x="0" y="3124872"/>
          <a:ext cx="3735688" cy="702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EFRR (80%)</a:t>
          </a:r>
        </a:p>
      </dsp:txBody>
      <dsp:txXfrm>
        <a:off x="0" y="3124872"/>
        <a:ext cx="3735688" cy="702685"/>
      </dsp:txXfrm>
    </dsp:sp>
    <dsp:sp modelId="{04B6AB84-1273-4C23-88EF-38220899E0E3}">
      <dsp:nvSpPr>
        <dsp:cNvPr id="0" name=""/>
        <dsp:cNvSpPr/>
      </dsp:nvSpPr>
      <dsp:spPr>
        <a:xfrm>
          <a:off x="5321097" y="3129020"/>
          <a:ext cx="3668877" cy="677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Wkład</a:t>
          </a:r>
          <a:r>
            <a:rPr lang="pl-PL" sz="2400" kern="1200" baseline="0" dirty="0"/>
            <a:t> własny (20%)</a:t>
          </a:r>
          <a:endParaRPr lang="pl-PL" sz="2400" kern="1200" dirty="0"/>
        </a:p>
      </dsp:txBody>
      <dsp:txXfrm>
        <a:off x="5321097" y="3129020"/>
        <a:ext cx="3668877" cy="6779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34B59-7351-4A37-90BD-729A4FE3D7F3}">
      <dsp:nvSpPr>
        <dsp:cNvPr id="0" name=""/>
        <dsp:cNvSpPr/>
      </dsp:nvSpPr>
      <dsp:spPr>
        <a:xfrm rot="5400000">
          <a:off x="4674134" y="-950689"/>
          <a:ext cx="5294280" cy="74081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Jeśli partner otrzymał max </a:t>
          </a:r>
          <a:r>
            <a:rPr lang="pl-PL" sz="14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pomoc publiczną </a:t>
          </a:r>
          <a:r>
            <a:rPr lang="pl-PL" sz="14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od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IZ PL lub DE tj. 80% i ubiega się o bezzwrotne publiczne wsparcie na pokrycie wkładu własnego </a:t>
          </a:r>
          <a:r>
            <a:rPr lang="pl-PL" sz="1400" u="sng" kern="1200" dirty="0">
              <a:latin typeface="Verdana" panose="020B0604030504040204" pitchFamily="34" charset="0"/>
              <a:ea typeface="Verdana" panose="020B0604030504040204" pitchFamily="34" charset="0"/>
            </a:rPr>
            <a:t>w tym samym projekcie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to przekroczy maksymalny poziom intensywności pomocy publicznej w tym projekcie </a:t>
          </a: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Jeśli partner otrzymał max </a:t>
          </a:r>
          <a:r>
            <a:rPr lang="pl-PL" sz="14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pomoc publiczną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od IZ PL lub DE tj. 80% i ubiega się o bezzwrotne publiczne wsparcie na pokrycie wkładu własnego </a:t>
          </a:r>
          <a:r>
            <a:rPr lang="pl-PL" sz="1400" u="sng" kern="1200" dirty="0">
              <a:latin typeface="Verdana" panose="020B0604030504040204" pitchFamily="34" charset="0"/>
              <a:ea typeface="Verdana" panose="020B0604030504040204" pitchFamily="34" charset="0"/>
            </a:rPr>
            <a:t>na inny projekt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i będzie to wsparcie stanowiło pomoc publiczną /de </a:t>
          </a:r>
          <a:r>
            <a:rPr lang="pl-PL" sz="1400" kern="12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to kumulacja nie wystąpi ponieważ sytuacja dotyczy dwóch różnych projektów</a:t>
          </a: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Jeśli partner otrzyma </a:t>
          </a:r>
          <a:r>
            <a:rPr lang="pl-PL" sz="14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pomoc de </a:t>
          </a:r>
          <a:r>
            <a:rPr lang="pl-PL" sz="1400" kern="1200" dirty="0" err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kern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od IZ PL w projekcie oraz wcześniej otrzymał polską de </a:t>
          </a:r>
          <a:r>
            <a:rPr lang="pl-PL" sz="1400" kern="12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np. w formie rezerwy celowej, dotacji EFRR, umorzenia składki, to wszystkie wartości de </a:t>
          </a:r>
          <a:r>
            <a:rPr lang="pl-PL" sz="1400" kern="12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sumują się dla tego partnera </a:t>
          </a:r>
          <a:r>
            <a:rPr lang="pl-PL" sz="1400" u="sng" kern="1200" dirty="0">
              <a:latin typeface="Verdana" panose="020B0604030504040204" pitchFamily="34" charset="0"/>
              <a:ea typeface="Verdana" panose="020B0604030504040204" pitchFamily="34" charset="0"/>
            </a:rPr>
            <a:t>niezależnie od tego, na który projekt otrzymał pomoc de </a:t>
          </a:r>
          <a:r>
            <a:rPr lang="pl-PL" sz="1400" u="sng" kern="12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u="sng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w ciągu ostatnich trzech lat. Jeśli pomoc de </a:t>
          </a:r>
          <a:r>
            <a:rPr lang="pl-PL" sz="1400" kern="12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pochodzi od IZ zagranicznej, wartość tej pomocy nie sumuje się z otrzymaną pomocą de </a:t>
          </a:r>
          <a:r>
            <a:rPr lang="pl-PL" sz="1400" kern="1200" dirty="0" err="1">
              <a:latin typeface="Verdana" panose="020B0604030504040204" pitchFamily="34" charset="0"/>
              <a:ea typeface="Verdana" panose="020B0604030504040204" pitchFamily="34" charset="0"/>
            </a:rPr>
            <a:t>minimis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w Polsce</a:t>
          </a: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endParaRPr lang="pl-PL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Char char="Ø"/>
          </a:pP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Partner może otrzymać maksymalnie 80 % wartości budżetu projektu na każdy projekt oddzielnie lub </a:t>
          </a:r>
          <a:r>
            <a:rPr lang="pl-PL" sz="1400" kern="1200" dirty="0" err="1">
              <a:latin typeface="Verdana" panose="020B0604030504040204" pitchFamily="34" charset="0"/>
              <a:ea typeface="Verdana" panose="020B0604030504040204" pitchFamily="34" charset="0"/>
            </a:rPr>
            <a:t>maks</a:t>
          </a:r>
          <a:r>
            <a:rPr lang="pl-PL" sz="1400" kern="1200" dirty="0">
              <a:latin typeface="Verdana" panose="020B0604030504040204" pitchFamily="34" charset="0"/>
              <a:ea typeface="Verdana" panose="020B0604030504040204" pitchFamily="34" charset="0"/>
            </a:rPr>
            <a:t> 2,2 mln EUR zależy od tego co wystąpi pierwsze limit % czy kwota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360000" lvl="1" indent="-360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Wingdings" panose="05000000000000000000" pitchFamily="2" charset="2"/>
            <a:buNone/>
          </a:pPr>
          <a:endParaRPr lang="pl-PL" sz="1400" kern="1200" dirty="0"/>
        </a:p>
      </dsp:txBody>
      <dsp:txXfrm rot="-5400000">
        <a:off x="3617198" y="364693"/>
        <a:ext cx="7149709" cy="4777390"/>
      </dsp:txXfrm>
    </dsp:sp>
    <dsp:sp modelId="{EE3B817A-BD74-4346-AD2B-05A3A569C9D2}">
      <dsp:nvSpPr>
        <dsp:cNvPr id="0" name=""/>
        <dsp:cNvSpPr/>
      </dsp:nvSpPr>
      <dsp:spPr>
        <a:xfrm>
          <a:off x="549888" y="2688"/>
          <a:ext cx="3067309" cy="5501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Podsumowanie:</a:t>
          </a:r>
        </a:p>
      </dsp:txBody>
      <dsp:txXfrm>
        <a:off x="699622" y="152422"/>
        <a:ext cx="2767841" cy="5201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CE5AD-EF66-4384-BF58-0E78331BE6AC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EBE7-5F2B-4ADC-99D7-40158462C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69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6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53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859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9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7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29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39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85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213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Terminal portowy zarządzany przez przedsiębiorstwo publiczne prowadzi działalność gospodarczą, 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023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Terminal portowy zarządzany przez przedsiębiorstwo publiczne prowadzi działalność gospodarczą, 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7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987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55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021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385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2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88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832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85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66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248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03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89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403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58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44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56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9158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350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922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087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346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opracujemy innowacyjny model współpracy, który zachęca do wspólnych działań i komunikacji między uczniami, nauczycielami, kadrą zarządzającą szkołą i profesjonalistami w dziedzinie projektowania, mebli, technologii opieki społecznej i medycyny. Będzie on obejmował zasady projektowania sensorycznego i </a:t>
            </a:r>
            <a:r>
              <a:rPr lang="pl-PL" dirty="0" err="1"/>
              <a:t>inkluzywności</a:t>
            </a:r>
            <a:r>
              <a:rPr lang="pl-PL" dirty="0"/>
              <a:t>, zapewniając, że przestrzenie spełniają zróżnicowane potrzeby wszystkich uczniów, jednocześnie wspierając odpowiedzialność społeczną i ekologiczną. krok w kierunku ponownego zdefiniowania doświadczeń edukacyjnych, a tym samym poprawy usług publicznych. </a:t>
            </a:r>
            <a:r>
              <a:rPr lang="pl-PL"/>
              <a:t>Umożliwiając uczniom kształtowanie swojego otoczenia.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7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2040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00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4463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27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056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0878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390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9355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6568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14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2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2629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305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1461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1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35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0878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429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1577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3131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396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15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1901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018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4939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44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298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28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8146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256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944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716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93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3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544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EBE7-5F2B-4ADC-99D7-40158462C8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7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23.01.2025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7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1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3665-8BB5-4FB9-9238-C1592622A25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6BB6-26EC-4A8E-9D40-0295B8445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551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943665-8BB5-4FB9-9238-C1592622A25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C36BB6-26EC-4A8E-9D40-0295B8445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23.01.2025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23.01.2025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6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6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819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039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841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425430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75166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3644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5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6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uokik.gov.pl/sporzadzanie_sprawozdan_z_wykorzystaniem_aplikacji_shrimp.php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uokik.gov.pl/sporzadzanie_sprawozdan_z_wykorzystaniem_aplikacji_shrimp.php%20w%20sekcji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uokik.gov.pl/sprawozdawanie-udzielonej-pomocy-publicznej" TargetMode="Externa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857" y="3167702"/>
            <a:ext cx="8904514" cy="986800"/>
          </a:xfrm>
        </p:spPr>
        <p:txBody>
          <a:bodyPr>
            <a:normAutofit/>
          </a:bodyPr>
          <a:lstStyle/>
          <a:p>
            <a:r>
              <a:rPr lang="pl-PL" dirty="0"/>
              <a:t>Pomoc publiczna/pomoc de </a:t>
            </a:r>
            <a:r>
              <a:rPr lang="pl-PL" dirty="0" err="1"/>
              <a:t>minimis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- co powinniśmy wiedzieć?</a:t>
            </a:r>
            <a:endParaRPr lang="en-AU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6159" y="3951595"/>
            <a:ext cx="7184914" cy="1438693"/>
          </a:xfrm>
        </p:spPr>
        <p:txBody>
          <a:bodyPr>
            <a:normAutofit fontScale="25000" lnSpcReduction="20000"/>
          </a:bodyPr>
          <a:lstStyle/>
          <a:p>
            <a:pPr algn="r"/>
            <a:endParaRPr lang="pl-PL" sz="2177" b="0" dirty="0"/>
          </a:p>
          <a:p>
            <a:pPr algn="r"/>
            <a:r>
              <a:rPr lang="pl-PL" sz="8709" b="0" i="1" dirty="0"/>
              <a:t>Szkolenie on </a:t>
            </a:r>
            <a:r>
              <a:rPr lang="pl-PL" sz="8709" b="0" i="1" dirty="0" err="1"/>
              <a:t>line</a:t>
            </a:r>
            <a:r>
              <a:rPr lang="pl-PL" sz="8709" b="0" i="1" dirty="0"/>
              <a:t> dla beneficjentów programów INTERREG</a:t>
            </a:r>
            <a:endParaRPr lang="en-AU" sz="8709" b="0" i="1" dirty="0"/>
          </a:p>
          <a:p>
            <a:pPr algn="r"/>
            <a:r>
              <a:rPr lang="pl-PL" sz="5600" b="0" i="1" dirty="0"/>
              <a:t>22 stycznia 2025 r.</a:t>
            </a:r>
            <a:endParaRPr lang="en-AU" sz="5600" b="0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F4341-CBBD-410A-B8B0-2A297874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36" y="735109"/>
            <a:ext cx="9852728" cy="97975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</a:t>
            </a:r>
            <a:r>
              <a:rPr lang="pl-PL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JST </a:t>
            </a: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mogą być przedsiębiorcami?</a:t>
            </a:r>
            <a:endParaRPr lang="en-GB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CE02B0-4C68-4959-8494-1CD23279D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0609" y="2340251"/>
            <a:ext cx="4720891" cy="424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niegospodarcza:</a:t>
            </a:r>
          </a:p>
          <a:p>
            <a:pPr marL="0" indent="0">
              <a:buNone/>
            </a:pPr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Gmina zapewnia usługi w ogólnym interesie społecznym (zadania własne gminy) działania z zakresu ochrony środowiska naturalnego oraz nadzoru nad zanieczyszczeniami, zarządzanie ryzykiem, usuwanie i unieszkodliwianie odpadów i ścieków, sieci kanalizacyjne i wodociągowe, oczyszczalnie ścieków (zwłaszcza jeśli działalność w warunkach monopolu) </a:t>
            </a:r>
            <a:endParaRPr lang="en-GB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F7FA31-F1E7-4A12-A2A3-4BF08572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35613"/>
            <a:ext cx="5848349" cy="2247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gospodarcza:</a:t>
            </a:r>
          </a:p>
          <a:p>
            <a:pPr marL="0" indent="0">
              <a:buNone/>
            </a:pPr>
            <a:endParaRPr lang="pl-PL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Świadczenie usług, które na rynku mogą wykonywać również podmioty prywatne, np. wynajem pomieszczeń, obiektu na spektakle np. amfiteatr, płatny parking, wypożyczalnia rowerów/gokartów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3B0E085-22F0-4331-B06D-9EFCD7EE279B}"/>
              </a:ext>
            </a:extLst>
          </p:cNvPr>
          <p:cNvSpPr txBox="1"/>
          <p:nvPr/>
        </p:nvSpPr>
        <p:spPr>
          <a:xfrm>
            <a:off x="651441" y="4766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6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E1C912A-ECC3-4ACE-AC7F-FCBCE8546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110" y="2460543"/>
            <a:ext cx="5416784" cy="3670852"/>
          </a:xfrm>
        </p:spPr>
        <p:txBody>
          <a:bodyPr>
            <a:normAutofit lnSpcReduction="1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działalność niegospodarcza: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Zadania podstawowe uczelni art. 11 z ustawy Prawo o szkolnictwie wyższym i nauce, czyli wszelka działalność edukacyjna i naukowa</a:t>
            </a:r>
          </a:p>
          <a:p>
            <a:pPr marL="91440" indent="-91440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pl-PL" sz="1600" dirty="0">
                <a:solidFill>
                  <a:srgbClr val="17A40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Zawiadomienie KE w sp. pojęcia państwa</a:t>
            </a:r>
            <a:endParaRPr lang="pl-PL" sz="1600" dirty="0"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  <a:p>
            <a:pPr marL="91440" lvl="0" indent="-91440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pl-PL" sz="1600" i="1" dirty="0">
                <a:solidFill>
                  <a:srgbClr val="FF0000"/>
                </a:solidFill>
              </a:rPr>
              <a:t>Na niegospodarczy charakter kształcenia publicznego zasadniczo nie ma wpływu fakt, że uczniowie lub ich rodzice muszą czasem opłacać czesne za nauczanie lub opłaty wpisowe, które stanowią wkład w koszty operacyjne systemu. Takie wkłady finansowe pokrywają często jedynie ułamek faktycznych kosztów usługi</a:t>
            </a:r>
            <a:endParaRPr lang="pl-PL" sz="16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29BA51-BBDC-4EBD-B721-5AF4C5E1E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849" y="2460542"/>
            <a:ext cx="5989983" cy="4125453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działalność gospodarcza: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  <a:p>
            <a:pPr marL="360000" marR="0" lvl="0" indent="-36000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świadczenie usług wydawniczych i tłumaczeniowych, </a:t>
            </a:r>
          </a:p>
          <a:p>
            <a:pPr marL="360000" marR="0" lvl="0" indent="-36000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wynajem pomieszczeń, pokoi, hoteli (domów studenckich), </a:t>
            </a:r>
          </a:p>
          <a:p>
            <a:pPr marL="360000" marR="0" lvl="0" indent="-36000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organizowanie konferencji, szkoleń, </a:t>
            </a:r>
          </a:p>
          <a:p>
            <a:pPr marL="360000" marR="0" lvl="0" indent="-36000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prowadzenie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basenu, siłowni, stołówki, bufetu itp.</a:t>
            </a:r>
          </a:p>
          <a:p>
            <a:pPr marL="360000" marR="0" lvl="0" indent="-36000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pobieranie opłat za powtarzanie przedmiotu, warunkowość, dodatkowe godziny zajęć z języka obcego, kursy,</a:t>
            </a:r>
            <a:r>
              <a:rPr kumimoji="0" lang="pl-PL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studia prowadzone w języku obcym itp.</a:t>
            </a:r>
          </a:p>
          <a:p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5A570F1-CAAC-4132-9226-1634D04DEBCC}"/>
              </a:ext>
            </a:extLst>
          </p:cNvPr>
          <p:cNvSpPr txBox="1"/>
          <p:nvPr/>
        </p:nvSpPr>
        <p:spPr>
          <a:xfrm>
            <a:off x="593532" y="1727112"/>
            <a:ext cx="1144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Status uczelni publicznej przewidziany w przepisach krajowych nie gwarantuje braku prowadzenia działalności gospodarczej i bycia przedsiębiorstwem w rozumieniu przepisów UE dotyczących pomocy publicznej</a:t>
            </a:r>
            <a:endParaRPr lang="en-GB" sz="1400" i="1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541D3EA-97D0-4642-9321-CE500F95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19813"/>
            <a:ext cx="10058400" cy="1449387"/>
          </a:xfrm>
        </p:spPr>
        <p:txBody>
          <a:bodyPr>
            <a:normAutofit/>
          </a:bodyPr>
          <a:lstStyle/>
          <a:p>
            <a:pPr algn="ctr">
              <a:lnSpc>
                <a:spcPts val="45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uczelnie publiczne mogą być przedsiębiorcami?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4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EC92BF-C516-427E-80BC-B2008F5A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79202"/>
            <a:ext cx="10058400" cy="1303658"/>
          </a:xfrm>
        </p:spPr>
        <p:txBody>
          <a:bodyPr>
            <a:normAutofit/>
          </a:bodyPr>
          <a:lstStyle/>
          <a:p>
            <a:pPr algn="ctr">
              <a:lnSpc>
                <a:spcPts val="45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instytuty badawcze mogą być przedsiębiorcami?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0BBF07-911E-4895-83E5-FFD3099F8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492" y="1750398"/>
            <a:ext cx="5368193" cy="475331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niegospodarcza:</a:t>
            </a:r>
          </a:p>
          <a:p>
            <a:pPr marL="0" indent="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pl-PL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wyniki prac badawczych wykorzystywane w dalszych badaniach naukowych i działalności niegospodarczej, tj. efekty prac upublicznione i udostępnione bezpłatnie i nie mają wpływu na konkurencję ani wymianę handlową na rynku UE </a:t>
            </a:r>
          </a:p>
          <a:p>
            <a:pPr marL="0" indent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900" dirty="0">
                <a:solidFill>
                  <a:srgbClr val="17A40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Zawiadomienie KE w sp. pojęcia państwa</a:t>
            </a:r>
          </a:p>
          <a:p>
            <a:pPr marL="0" indent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i="1" dirty="0">
                <a:solidFill>
                  <a:srgbClr val="FF0000"/>
                </a:solidFill>
              </a:rPr>
              <a:t>działalność w zakresie transferu wiedzy (udzielanie licencji, tworzenie firm typu </a:t>
            </a:r>
            <a:r>
              <a:rPr lang="pl-PL" sz="1800" i="1" dirty="0" err="1">
                <a:solidFill>
                  <a:srgbClr val="FF0000"/>
                </a:solidFill>
              </a:rPr>
              <a:t>spin</a:t>
            </a:r>
            <a:r>
              <a:rPr lang="pl-PL" sz="1800" i="1" dirty="0">
                <a:solidFill>
                  <a:srgbClr val="FF0000"/>
                </a:solidFill>
              </a:rPr>
              <a:t>-off lub inne formy zarządzania wiedzą utworzone przez organizację badawczą lub infrastrukturę badawczą), jeśli cały pochodzący z niej dochód jest reinwestowany w podstawową działalność organizacji badawczej lub infrastruktury badawczej</a:t>
            </a:r>
            <a:endParaRPr lang="pl-PL" sz="18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80C08B-46F4-4782-8E01-3CECF3FAA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517" y="1750398"/>
            <a:ext cx="5253990" cy="41972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gospodarcza:</a:t>
            </a:r>
          </a:p>
          <a:p>
            <a:pPr marL="0" indent="0">
              <a:buNone/>
            </a:pPr>
            <a:endParaRPr lang="pl-PL" sz="19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wprowadzanie towarów lub usług na rynek, np.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wynajmowanie przedsiębiorstwom sprzętu lub laboratoriów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sprzedaż używanych materiałów lub sprzętu 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świadczenie usług przedsiębiorstwom lub prowadzenie badań w imieniu przedsiębiorstw (badania na zlecenie lub usługi badawcze, takie jak doradztwo i inne)</a:t>
            </a:r>
            <a:endParaRPr lang="en-GB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21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F4341-CBBD-410A-B8B0-2A297874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09" y="616337"/>
            <a:ext cx="9852728" cy="979757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szpitale, ośrodki medyczne mogą być przedsiębiorcami?</a:t>
            </a:r>
            <a:endParaRPr lang="en-GB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CE02B0-4C68-4959-8494-1CD23279D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0609" y="2388677"/>
            <a:ext cx="4720891" cy="424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niegospodarcza:</a:t>
            </a:r>
          </a:p>
          <a:p>
            <a:pPr marL="0" indent="0">
              <a:buNone/>
            </a:pPr>
            <a:endParaRPr lang="pl-PL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usługi nieodpłatne na zasadzie powszechnego objęcia ubezpieczeniem społecznym </a:t>
            </a:r>
            <a:endParaRPr lang="en-GB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F7FA31-F1E7-4A12-A2A3-4BF08572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1500" y="2388677"/>
            <a:ext cx="5576966" cy="2247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gospodarcza:</a:t>
            </a:r>
          </a:p>
          <a:p>
            <a:pPr marL="0" indent="0">
              <a:buNone/>
            </a:pPr>
            <a:endParaRPr lang="pl-PL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usługi za wynagrodzeniem, pobieranym bezpośrednio od pacjentów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Fakt, że usługi opieki zdrowotnej są świadczone przez szpital publiczny, nie wystarcza do zaklasyfikowania danej działalności jako niegospodarczej</a:t>
            </a:r>
          </a:p>
        </p:txBody>
      </p:sp>
    </p:spTree>
    <p:extLst>
      <p:ext uri="{BB962C8B-B14F-4D97-AF65-F5344CB8AC3E}">
        <p14:creationId xmlns:p14="http://schemas.microsoft.com/office/powerpoint/2010/main" val="265062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F4341-CBBD-410A-B8B0-2A297874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09" y="607788"/>
            <a:ext cx="9852728" cy="979757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fundacje/stowarzyszenia</a:t>
            </a:r>
            <a:r>
              <a:rPr lang="pl-PL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mogą być przedsiębiorcami?</a:t>
            </a:r>
            <a:endParaRPr lang="en-GB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CE02B0-4C68-4959-8494-1CD23279D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0609" y="2340251"/>
            <a:ext cx="4720891" cy="424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niegospodarcza:</a:t>
            </a:r>
          </a:p>
          <a:p>
            <a:pPr marL="0" indent="0">
              <a:buNone/>
            </a:pPr>
            <a:endParaRPr lang="pl-PL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działalność statutowa na rzecz określonych celów społecznych, edukacyjnych, charytatywnych czy kulturalnych, nie ma charakteru  komercyjnego, np. prowadzenie bezpłatnych warsztatów</a:t>
            </a:r>
            <a:endParaRPr lang="en-GB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F7FA31-F1E7-4A12-A2A3-4BF08572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35613"/>
            <a:ext cx="5848349" cy="2247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gospodarcza:</a:t>
            </a:r>
          </a:p>
          <a:p>
            <a:pPr marL="0" indent="0">
              <a:buNone/>
            </a:pPr>
            <a:endParaRPr lang="pl-PL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działalność komercyjna, bez osiągania zysku np. opłaty pobierane za szkolenia zawodowe, doradztwo, zarządzanie nieruchomościami, prowadzenie działalności na wydzierżawionym terenie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3B0E085-22F0-4331-B06D-9EFCD7EE279B}"/>
              </a:ext>
            </a:extLst>
          </p:cNvPr>
          <p:cNvSpPr txBox="1"/>
          <p:nvPr/>
        </p:nvSpPr>
        <p:spPr>
          <a:xfrm>
            <a:off x="651441" y="4766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14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F4341-CBBD-410A-B8B0-2A297874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37" y="470591"/>
            <a:ext cx="9852728" cy="979757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organizacje kultury mogą być przedsiębiorcami?</a:t>
            </a:r>
            <a:endParaRPr lang="en-GB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CE02B0-4C68-4959-8494-1CD23279D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686" y="1850372"/>
            <a:ext cx="4785601" cy="5163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niegospodarcza:</a:t>
            </a:r>
          </a:p>
          <a:p>
            <a:pPr marL="0" indent="0">
              <a:buNone/>
            </a:pPr>
            <a:endParaRPr lang="pl-PL" sz="2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Działalność finansowana głównie ze środków publicznych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17A40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Zawiadomienie KE w sp. pojęcia państwa </a:t>
            </a:r>
          </a:p>
          <a:p>
            <a:pPr marL="0" indent="0">
              <a:buNone/>
            </a:pPr>
            <a:r>
              <a:rPr lang="pl-PL" sz="1600" i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fakt, że odwiedzający </a:t>
            </a:r>
            <a:r>
              <a:rPr lang="pl-PL" sz="16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instytucje kultury lub uczestnicy wydarzeń kulturalnych lub działań służących zachowaniu dziedzictwa kulturowego, w tym ochronie przyrody, otwartych dla ogółu społeczeństwa </a:t>
            </a:r>
            <a:r>
              <a:rPr lang="pl-PL" sz="1600" i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są zobowiązani do wniesienia świadczenia pieniężnego, które pokrywa jedynie ułamek kosztów rzeczywistych, nie zmienia niegospodarczego charakteru tej działalności</a:t>
            </a:r>
          </a:p>
          <a:p>
            <a:pPr marL="0" indent="0">
              <a:buNone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F7FA31-F1E7-4A12-A2A3-4BF08572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1288" y="1850372"/>
            <a:ext cx="4933964" cy="4670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gospodarcza:</a:t>
            </a:r>
          </a:p>
          <a:p>
            <a:pPr marL="0" indent="0">
              <a:buNone/>
            </a:pPr>
            <a:endParaRPr lang="pl-PL" sz="2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działalność finansowana </a:t>
            </a:r>
            <a:r>
              <a:rPr lang="pl-PL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głównie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z opłat odwiedzających lub użytkowników lub w inny sposób komercyjny np. wystawy, kina, występy i festiwale muzyczne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działalność, która przynosi korzyść wyłącznie określonemu przedsiębiorstwu, a nie ogółowi społeczeństwa np. renowacja zabytkowego budynku wykorzystywanego przez prywatną firmę jako baza hotelowa</a:t>
            </a: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C0C549-B9AD-45A6-AF84-4C3A300B2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146" y="203525"/>
            <a:ext cx="2012710" cy="28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4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669C4-B314-4C4F-9648-07EFA4B3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365" y="637986"/>
            <a:ext cx="10431780" cy="702302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PRZYKŁAD projektu: 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Wspólna digitalizacja 3D obiektów historycznych na obszarze transgranicznym</a:t>
            </a:r>
            <a:b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8A3BA6-2613-462C-8AA5-C647884F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613" y="3133234"/>
            <a:ext cx="4720891" cy="424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i="1" dirty="0">
                <a:latin typeface="Verdana" panose="020B0604030504040204" pitchFamily="34" charset="0"/>
                <a:ea typeface="Verdana" panose="020B0604030504040204" pitchFamily="34" charset="0"/>
              </a:rPr>
              <a:t>Ostateczni odbiorcy wsparcia w projekcie - publiczne muzea, które utrzymują się głównie ze środków publicznych </a:t>
            </a:r>
            <a:r>
              <a:rPr lang="pl-PL" sz="16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(od 63% do 94% pokrycia kosztów)</a:t>
            </a:r>
          </a:p>
          <a:p>
            <a:endParaRPr lang="pl-PL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sz="24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026592-4B9A-4ABE-A864-250E79E1E5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09158" y="2453088"/>
            <a:ext cx="4268229" cy="2465614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445E8973-046E-495C-98EC-6EAB0B4F8FD2}"/>
              </a:ext>
            </a:extLst>
          </p:cNvPr>
          <p:cNvSpPr/>
          <p:nvPr/>
        </p:nvSpPr>
        <p:spPr>
          <a:xfrm>
            <a:off x="5812051" y="3429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267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48E3FF-0A51-4A75-8169-CA82D04D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20" y="511516"/>
            <a:ext cx="11840902" cy="97975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parafia, związek wyznaniowy może być przedsiębiorcą?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C01CC0D-D667-498D-82CF-C4AE5B8C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0979" y="2081878"/>
            <a:ext cx="38467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2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8435409-6FE3-4A92-93E2-772CC3BE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2" y="397566"/>
            <a:ext cx="4786655" cy="27034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C9A52AB-B47E-4E11-A222-92CE21C8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52" y="3293165"/>
            <a:ext cx="4824044" cy="30281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B0E20FD-B101-4408-B90F-89F119B29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591" y="384313"/>
            <a:ext cx="4996070" cy="27719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DB345F-EF39-4042-87C1-F9E4B1AA1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339" y="3326296"/>
            <a:ext cx="5022576" cy="290222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A6C4620-5A3A-4A28-8BB5-D1C6A14999A7}"/>
              </a:ext>
            </a:extLst>
          </p:cNvPr>
          <p:cNvSpPr txBox="1"/>
          <p:nvPr/>
        </p:nvSpPr>
        <p:spPr>
          <a:xfrm>
            <a:off x="4121427" y="2623930"/>
            <a:ext cx="116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kino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3049AE-FC43-4CB4-8225-2384A87727E3}"/>
              </a:ext>
            </a:extLst>
          </p:cNvPr>
          <p:cNvSpPr txBox="1"/>
          <p:nvPr/>
        </p:nvSpPr>
        <p:spPr>
          <a:xfrm>
            <a:off x="8322365" y="2564296"/>
            <a:ext cx="4055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prywatne przedszkole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BEBA872-568E-4286-8B37-CCF25C1A304B}"/>
              </a:ext>
            </a:extLst>
          </p:cNvPr>
          <p:cNvSpPr txBox="1"/>
          <p:nvPr/>
        </p:nvSpPr>
        <p:spPr>
          <a:xfrm>
            <a:off x="3432313" y="5830958"/>
            <a:ext cx="2246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cukiernia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AF377B7-7B25-4B30-968E-D81C38EF1C13}"/>
              </a:ext>
            </a:extLst>
          </p:cNvPr>
          <p:cNvSpPr txBox="1"/>
          <p:nvPr/>
        </p:nvSpPr>
        <p:spPr>
          <a:xfrm>
            <a:off x="7540487" y="5758071"/>
            <a:ext cx="4359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prywatne centrum kultury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6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C41BBC0E-79E5-4005-BA0C-CC21072D7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8314" y="261258"/>
            <a:ext cx="9971314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5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341CDA7-7E8A-456A-A105-0B6598B63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36" y="468179"/>
            <a:ext cx="9852728" cy="979757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Historia pomocy publicznej w UE</a:t>
            </a:r>
            <a:endParaRPr lang="en-GB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AE2AAA2-ED1E-4560-B613-AB78DA0BE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457" y="3141430"/>
            <a:ext cx="9249793" cy="533407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Początki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w Traktacie o Europejskiej Wspólnocie Gospodarczej (1957)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Jednolity Akt Europejski (1986) </a:t>
            </a:r>
            <a:r>
              <a:rPr lang="pl-PL" sz="1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utworzenia </a:t>
            </a:r>
            <a:r>
              <a:rPr lang="pl-PL" sz="1800" b="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rynku wewnętrznego</a:t>
            </a:r>
            <a:r>
              <a:rPr lang="pl-PL" sz="1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360000" indent="0">
              <a:buNone/>
            </a:pPr>
            <a:r>
              <a:rPr lang="pl-PL" sz="1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(zasada swobodnego przepływu osób, towarów, kapitału i usług)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Traktat o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Wspólnocie Europejskiej tzw. traktat z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Maastricht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 (1992)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Traktat o funkcjonowaniu UE (2007)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Poszerzenie UE</a:t>
            </a:r>
          </a:p>
          <a:p>
            <a:pPr marL="792000" indent="-792000">
              <a:buNone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	pierwsze przepisy dotyczące pomocy de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minimis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 i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wyłączeń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 blokowych (GBER)</a:t>
            </a:r>
          </a:p>
          <a:p>
            <a:pPr marL="0" indent="0"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 	</a:t>
            </a:r>
          </a:p>
          <a:p>
            <a:pPr marL="0" indent="0">
              <a:buNone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F0FD61E-8696-4643-834E-84A170579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432" y="535459"/>
            <a:ext cx="2706859" cy="168264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842E60C-586F-48F2-ACFD-8FF42C5315A9}"/>
              </a:ext>
            </a:extLst>
          </p:cNvPr>
          <p:cNvSpPr txBox="1"/>
          <p:nvPr/>
        </p:nvSpPr>
        <p:spPr>
          <a:xfrm>
            <a:off x="785458" y="1447936"/>
            <a:ext cx="8005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FF0000"/>
                </a:solidFill>
              </a:rPr>
              <a:t>Pomoc publiczna jest, co do zasady, zakazana jeśli narusza rynek wewnętrzny UE</a:t>
            </a:r>
          </a:p>
          <a:p>
            <a:r>
              <a:rPr lang="pl-PL" i="1" dirty="0">
                <a:solidFill>
                  <a:srgbClr val="00B050"/>
                </a:solidFill>
              </a:rPr>
              <a:t>art. 107 ust. 1 Traktatu o funkcjonowaniu Unii Europejskiej </a:t>
            </a:r>
          </a:p>
          <a:p>
            <a:r>
              <a:rPr lang="pl-PL" i="1" dirty="0">
                <a:solidFill>
                  <a:schemeClr val="accent2">
                    <a:lumMod val="50000"/>
                  </a:schemeClr>
                </a:solidFill>
              </a:rPr>
              <a:t>(dawny art. 87 Traktatu ustanawiającego Wspólnotę Europejską)</a:t>
            </a:r>
          </a:p>
        </p:txBody>
      </p:sp>
    </p:spTree>
    <p:extLst>
      <p:ext uri="{BB962C8B-B14F-4D97-AF65-F5344CB8AC3E}">
        <p14:creationId xmlns:p14="http://schemas.microsoft.com/office/powerpoint/2010/main" val="306238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490C3E08-FF3C-4A9D-BEF8-0752A9393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949760"/>
              </p:ext>
            </p:extLst>
          </p:nvPr>
        </p:nvGraphicFramePr>
        <p:xfrm>
          <a:off x="1142999" y="516835"/>
          <a:ext cx="9972925" cy="550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018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490C3E08-FF3C-4A9D-BEF8-0752A9393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3433"/>
              </p:ext>
            </p:extLst>
          </p:nvPr>
        </p:nvGraphicFramePr>
        <p:xfrm>
          <a:off x="1142999" y="347241"/>
          <a:ext cx="10420110" cy="567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360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373" y="1134319"/>
            <a:ext cx="7063409" cy="6017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19F7FA-803C-4AC9-BD14-DD963E6D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Pomoc publiczna</a:t>
            </a:r>
            <a:b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przesłanki</a:t>
            </a:r>
            <a:endParaRPr lang="en-GB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FDDFA85B-4A9E-40C7-AEDD-A80F5B05F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724" y="2968943"/>
            <a:ext cx="6957391" cy="29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1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CEE8AB-AE53-4E0F-B4C3-DCA753C3F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4" y="439838"/>
            <a:ext cx="10344151" cy="5555848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pl-PL" sz="4000" dirty="0">
              <a:latin typeface="Verdana" panose="020B0604030504040204" pitchFamily="34" charset="0"/>
              <a:ea typeface="Verdana" panose="020B0604030504040204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pl-PL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Art. 107 ust. 1 Traktatu o funkcjonowaniu Unii</a:t>
            </a:r>
          </a:p>
          <a:p>
            <a:pPr marL="0" indent="0" algn="ctr">
              <a:buNone/>
            </a:pPr>
            <a:r>
              <a:rPr lang="pl-PL" sz="3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 Europejskiej(TFUE)</a:t>
            </a:r>
          </a:p>
          <a:p>
            <a:pPr algn="ctr"/>
            <a:endParaRPr lang="pl-PL" sz="2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l-PL" sz="2900" i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„</a:t>
            </a:r>
            <a:r>
              <a:rPr lang="pl-PL" sz="29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Wszelka pomoc przyznawana :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l-PL" sz="2900" i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	</a:t>
            </a:r>
            <a:r>
              <a:rPr lang="pl-PL" sz="2900" b="1" i="1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przez Państwo Członkowskie lub przy użyciu zasobów państwowych 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l-PL" sz="2900" i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	</a:t>
            </a:r>
            <a:r>
              <a:rPr lang="pl-PL" sz="29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w jakiejkolwiek formie</a:t>
            </a:r>
            <a:r>
              <a:rPr lang="pl-PL" sz="2900" i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, 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l-PL" sz="2900" i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	</a:t>
            </a:r>
            <a:r>
              <a:rPr lang="pl-PL" sz="2900" b="1" i="1" dirty="0">
                <a:solidFill>
                  <a:srgbClr val="17A40C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która zakłóca lub grozi zakłóceniem konkurencji 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l-PL" sz="2900" i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	</a:t>
            </a:r>
            <a:r>
              <a:rPr lang="pl-PL" sz="29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poprzez sprzyjanie </a:t>
            </a:r>
            <a:r>
              <a:rPr lang="pl-PL" sz="2900" b="1" i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niektórym przedsiębiorstwom lub produkcji niektórych towarów</a:t>
            </a:r>
            <a:r>
              <a:rPr lang="pl-PL" sz="2900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, 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l-PL" sz="2900" i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	</a:t>
            </a:r>
            <a:r>
              <a:rPr lang="pl-PL" sz="29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niezgodna z rynkiem wewnętrznym w zakresie, w jakim wpływa na wymianę handlową między Państwami Członkowskimi</a:t>
            </a:r>
            <a:r>
              <a:rPr lang="pl-PL" sz="2900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”</a:t>
            </a:r>
            <a:endParaRPr lang="pl-PL" sz="29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Tahoma" pitchFamily="34" charset="0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8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B67FFA-EBDB-40E5-9679-4744FDDBA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16315"/>
            <a:ext cx="10058400" cy="109162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Przesłanki pomocy publicznej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F4B0A1-68DB-4B0C-8ECE-58595C1F2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Pomoc państwa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 lub </a:t>
            </a:r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  <a:t>z zasobów państwowych</a:t>
            </a: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l-PL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Korzyść ekonomiczna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- pomoc udzielana </a:t>
            </a: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jakiejkolwiek formie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na warunkach </a:t>
            </a:r>
            <a:r>
              <a:rPr lang="pl-PL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korzystniejszych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 niż oferowane na rynku (</a:t>
            </a: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sprzyjanie przedsiębiorstwom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l-PL" sz="2000" b="1" dirty="0">
                <a:solidFill>
                  <a:srgbClr val="DCD70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Selektywność –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pomoc udzielana </a:t>
            </a:r>
            <a:r>
              <a:rPr lang="pl-PL" sz="2000" dirty="0">
                <a:solidFill>
                  <a:srgbClr val="DCD70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niektórym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przedsiębiorcom lub na produkcję </a:t>
            </a:r>
            <a:r>
              <a:rPr lang="pl-PL" sz="2000" dirty="0">
                <a:solidFill>
                  <a:srgbClr val="DCD70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niektórych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towarów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l-PL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Zakłócenie lub groźba zakłócenia konkurencji 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l-PL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Wpływ na wymianę handlową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między państwami członkowskimi UE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Przesłanki te muszą zostać spełnione łącznie!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776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66768EF-6258-4609-8D05-F09C4257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67607"/>
            <a:ext cx="10058400" cy="1450757"/>
          </a:xfrm>
        </p:spPr>
        <p:txBody>
          <a:bodyPr>
            <a:normAutofit/>
          </a:bodyPr>
          <a:lstStyle/>
          <a:p>
            <a:pPr algn="ctr">
              <a:lnSpc>
                <a:spcPts val="40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Pomoc państwa lub z zasobów państwowych</a:t>
            </a:r>
            <a:endParaRPr lang="en-GB" sz="32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4CBF755-89ED-495D-A029-AC315C5EB7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ts val="2300"/>
              </a:lnSpc>
              <a:spcBef>
                <a:spcPts val="0"/>
              </a:spcBef>
            </a:pP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Pomoc państwa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udzielana przez instytucje publiczne nadzorowane przez Państwo na poziomie centralnym, regionalnym lub lokalnym</a:t>
            </a: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pl-PL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pl-PL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pl-PL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pl-PL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Zasoby państwowe </a:t>
            </a: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pochodzące od państwa lub przypisane do państwa z budżetu ww. jednostek + otrzymane fundusze strukturalne, np. IZ przyznaje pomoc z EFRR</a:t>
            </a:r>
          </a:p>
          <a:p>
            <a:endParaRPr lang="pl-PL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5B0E72B-A919-4A80-A980-36E92CC61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8" y="1907205"/>
            <a:ext cx="5420139" cy="4023360"/>
          </a:xfrm>
        </p:spPr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administracji rządowej</a:t>
            </a:r>
            <a:r>
              <a:rPr lang="en-US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pl-PL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ministerstwa, urzędy wojewódzkie</a:t>
            </a:r>
            <a:endParaRPr lang="en-US" sz="1200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administracji samorządowej</a:t>
            </a:r>
            <a:r>
              <a:rPr lang="en-US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pl-PL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urzędy marszałkowskie, gminy, powiaty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2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inne podmioty publiczne lub prywatne nadzorowane przez państwo, którym państwo powierzyło administrowanie środkami publicznymi: np. fundacje, stowarzyszenia, banki, spółki skarbu państwa, prywatne spółki np. Polski Fundusz Rozwoju S.A.</a:t>
            </a:r>
          </a:p>
          <a:p>
            <a:endParaRPr lang="en-GB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6E45F59-AEBA-421D-B8BF-5ADDE6375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2" y="5698927"/>
            <a:ext cx="11451771" cy="4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9F18E2-EDE7-4796-B47D-496E1696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38883"/>
            <a:ext cx="10058400" cy="106511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Korzyść ekonomiczna</a:t>
            </a:r>
            <a:endParaRPr lang="en-GB" sz="3200" dirty="0"/>
          </a:p>
        </p:txBody>
      </p:sp>
      <p:graphicFrame>
        <p:nvGraphicFramePr>
          <p:cNvPr id="12" name="Symbol zastępczy zawartości 11">
            <a:extLst>
              <a:ext uri="{FF2B5EF4-FFF2-40B4-BE49-F238E27FC236}">
                <a16:creationId xmlns:a16="http://schemas.microsoft.com/office/drawing/2014/main" id="{376A5320-AF57-4F95-B72A-A46335851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654482"/>
              </p:ext>
            </p:extLst>
          </p:nvPr>
        </p:nvGraphicFramePr>
        <p:xfrm>
          <a:off x="228600" y="1508059"/>
          <a:ext cx="6102628" cy="5045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B5A8769E-62AC-4439-B478-6E394ADCC510}"/>
              </a:ext>
            </a:extLst>
          </p:cNvPr>
          <p:cNvCxnSpPr>
            <a:cxnSpLocks/>
          </p:cNvCxnSpPr>
          <p:nvPr/>
        </p:nvCxnSpPr>
        <p:spPr>
          <a:xfrm>
            <a:off x="6516285" y="1508059"/>
            <a:ext cx="0" cy="4931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Symbol zastępczy zawartości 8">
            <a:extLst>
              <a:ext uri="{FF2B5EF4-FFF2-40B4-BE49-F238E27FC236}">
                <a16:creationId xmlns:a16="http://schemas.microsoft.com/office/drawing/2014/main" id="{7C788A91-9359-4622-B2F7-435CFC4365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730191"/>
              </p:ext>
            </p:extLst>
          </p:nvPr>
        </p:nvGraphicFramePr>
        <p:xfrm>
          <a:off x="6608426" y="1153885"/>
          <a:ext cx="5248486" cy="552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83313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49CFAF-ADC0-402B-8BFF-3CF19935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80" y="588749"/>
            <a:ext cx="9852728" cy="97975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Selektywność</a:t>
            </a:r>
            <a:endParaRPr lang="en-GB" sz="3200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034B9EB3-39E8-4E9B-8863-18049C034E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86049612"/>
              </p:ext>
            </p:extLst>
          </p:nvPr>
        </p:nvGraphicFramePr>
        <p:xfrm>
          <a:off x="324091" y="1354238"/>
          <a:ext cx="5566653" cy="482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Symbol zastępczy zawartości 11">
            <a:extLst>
              <a:ext uri="{FF2B5EF4-FFF2-40B4-BE49-F238E27FC236}">
                <a16:creationId xmlns:a16="http://schemas.microsoft.com/office/drawing/2014/main" id="{109FC7E5-DEE1-4B60-B063-59D15B0657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0331308"/>
              </p:ext>
            </p:extLst>
          </p:nvPr>
        </p:nvGraphicFramePr>
        <p:xfrm>
          <a:off x="6468734" y="1354238"/>
          <a:ext cx="5132974" cy="490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26218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E57F60-1011-495E-96DC-3E0AED3A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4936"/>
            <a:ext cx="10058400" cy="1171136"/>
          </a:xfrm>
        </p:spPr>
        <p:txBody>
          <a:bodyPr>
            <a:normAutofit/>
          </a:bodyPr>
          <a:lstStyle/>
          <a:p>
            <a:pPr algn="ctr">
              <a:lnSpc>
                <a:spcPts val="40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4. Zakłócenie lub groźba zakłócenia konkurencji 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65BD3D-1A3C-4BE3-A49C-783ED198B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635" y="1987451"/>
            <a:ext cx="10058400" cy="51644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Przesłanka zakłócenia konkurencji </a:t>
            </a:r>
            <a:r>
              <a:rPr lang="pl-PL" sz="18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jest spełniona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811213" indent="-280988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jeśli wsparcie może powodować wzmocnienie pozycji konkurencyjnej przedsiębiorcy w porównaniu z innymi przedsiębiorcami, z którymi konkuruje (korzyść)</a:t>
            </a:r>
          </a:p>
          <a:p>
            <a:pPr marL="811213" indent="-280988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nawet jeśli wsparcie nie prowadzi do ekspansji przedsiębiorcy to przez to, że pozwala mu utrzymać pozycję silniejszą niż gdyby wsparcia nie zastosowano, może naruszać konkurencję </a:t>
            </a:r>
          </a:p>
          <a:p>
            <a:pPr marL="530225" indent="0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pl-PL" sz="16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Wyjątek: monopol naturalny lub prawny (sieci kanalizacyjne i wodociągowe, dostawy energii elektrycznej, zarządzanie torami kolejowymi, usługi pocztowe, hazardowe)</a:t>
            </a:r>
          </a:p>
          <a:p>
            <a:pPr marL="530225" indent="0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pl-PL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7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557A04E-6382-489C-BD58-70A944C19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770" y="0"/>
            <a:ext cx="5393723" cy="40227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65715B-83B9-4A9E-BA8F-F98583F39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3960"/>
            <a:ext cx="4412512" cy="3604039"/>
          </a:xfrm>
          <a:prstGeom prst="rect">
            <a:avLst/>
          </a:prstGeom>
        </p:spPr>
      </p:pic>
      <p:sp>
        <p:nvSpPr>
          <p:cNvPr id="7" name="Tytuł 3">
            <a:extLst>
              <a:ext uri="{FF2B5EF4-FFF2-40B4-BE49-F238E27FC236}">
                <a16:creationId xmlns:a16="http://schemas.microsoft.com/office/drawing/2014/main" id="{B65E70DC-2554-4D25-B56A-D1CBCDF0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6" y="555058"/>
            <a:ext cx="6123576" cy="979757"/>
          </a:xfrm>
        </p:spPr>
        <p:txBody>
          <a:bodyPr/>
          <a:lstStyle/>
          <a:p>
            <a:r>
              <a:rPr lang="pl-PL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Cele</a:t>
            </a:r>
            <a:r>
              <a:rPr lang="pl-PL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pomocy publicznej</a:t>
            </a:r>
            <a:endParaRPr lang="en-GB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BFDA1A1-8C64-41D4-AFF0-43C0567491D4}"/>
              </a:ext>
            </a:extLst>
          </p:cNvPr>
          <p:cNvSpPr txBox="1"/>
          <p:nvPr/>
        </p:nvSpPr>
        <p:spPr>
          <a:xfrm>
            <a:off x="4766310" y="4940105"/>
            <a:ext cx="7008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pomoc publiczna musi być udzielana zgodnie z przepisami, aby nie zakłócała konkurencji na rynku wewnętrznym UE. </a:t>
            </a:r>
          </a:p>
          <a:p>
            <a:pPr marL="0" indent="0">
              <a:buNone/>
            </a:pPr>
            <a:endParaRPr lang="pl-PL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Dlatego Unia Europejska reguluje jej zasady, wymagając, aby </a:t>
            </a:r>
            <a:r>
              <a:rPr lang="pl-PL" sz="1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wsparcie było celowe, proporcjonalne i konieczne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dla realizacji określonych celów społeczno-gospodarczych.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34230B4C-33B5-41AE-AF65-EE5298E5731A}"/>
              </a:ext>
            </a:extLst>
          </p:cNvPr>
          <p:cNvGrpSpPr/>
          <p:nvPr/>
        </p:nvGrpSpPr>
        <p:grpSpPr>
          <a:xfrm>
            <a:off x="5012653" y="1289384"/>
            <a:ext cx="2802131" cy="1324269"/>
            <a:chOff x="36014" y="522479"/>
            <a:chExt cx="1694361" cy="1278673"/>
          </a:xfrm>
        </p:grpSpPr>
        <p:sp>
          <p:nvSpPr>
            <p:cNvPr id="15" name="Prostokąt: zaokrąglone rogi 14">
              <a:extLst>
                <a:ext uri="{FF2B5EF4-FFF2-40B4-BE49-F238E27FC236}">
                  <a16:creationId xmlns:a16="http://schemas.microsoft.com/office/drawing/2014/main" id="{866071AE-50E8-42F6-81D9-03CCA1BCE954}"/>
                </a:ext>
              </a:extLst>
            </p:cNvPr>
            <p:cNvSpPr/>
            <p:nvPr/>
          </p:nvSpPr>
          <p:spPr>
            <a:xfrm>
              <a:off x="36014" y="522479"/>
              <a:ext cx="1694361" cy="127867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rostokąt: zaokrąglone rogi 4">
              <a:extLst>
                <a:ext uri="{FF2B5EF4-FFF2-40B4-BE49-F238E27FC236}">
                  <a16:creationId xmlns:a16="http://schemas.microsoft.com/office/drawing/2014/main" id="{ABCE5A63-0151-441A-B71E-5BD222B5E012}"/>
                </a:ext>
              </a:extLst>
            </p:cNvPr>
            <p:cNvSpPr txBox="1"/>
            <p:nvPr/>
          </p:nvSpPr>
          <p:spPr>
            <a:xfrm>
              <a:off x="73465" y="559930"/>
              <a:ext cx="1619459" cy="1203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Wspieranie rozwoju gospodarczego 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D4516E4F-612B-429E-AB1C-B5A9FC7979A2}"/>
              </a:ext>
            </a:extLst>
          </p:cNvPr>
          <p:cNvGrpSpPr/>
          <p:nvPr/>
        </p:nvGrpSpPr>
        <p:grpSpPr>
          <a:xfrm>
            <a:off x="4974111" y="3242034"/>
            <a:ext cx="2885739" cy="1538657"/>
            <a:chOff x="0" y="2029804"/>
            <a:chExt cx="2885739" cy="1538657"/>
          </a:xfrm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15488B29-003D-48F6-B66C-2F1DAC8F555D}"/>
                </a:ext>
              </a:extLst>
            </p:cNvPr>
            <p:cNvSpPr/>
            <p:nvPr/>
          </p:nvSpPr>
          <p:spPr>
            <a:xfrm>
              <a:off x="0" y="2029804"/>
              <a:ext cx="2885739" cy="15386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FD5944CE-F836-4EF1-92A5-426315812CB7}"/>
                </a:ext>
              </a:extLst>
            </p:cNvPr>
            <p:cNvSpPr txBox="1"/>
            <p:nvPr/>
          </p:nvSpPr>
          <p:spPr>
            <a:xfrm>
              <a:off x="45066" y="2074870"/>
              <a:ext cx="2795607" cy="1448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Ochrona rynku i miejsc pracy w sytuacjach kryzysów: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251D6B34-BF1A-43D2-8054-2181C5BEE1C3}"/>
              </a:ext>
            </a:extLst>
          </p:cNvPr>
          <p:cNvGrpSpPr/>
          <p:nvPr/>
        </p:nvGrpSpPr>
        <p:grpSpPr>
          <a:xfrm>
            <a:off x="8504812" y="1289384"/>
            <a:ext cx="3339290" cy="1278673"/>
            <a:chOff x="3841144" y="0"/>
            <a:chExt cx="3093229" cy="1669963"/>
          </a:xfrm>
        </p:grpSpPr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7C87DD83-5953-4138-BEE5-D532426515C7}"/>
                </a:ext>
              </a:extLst>
            </p:cNvPr>
            <p:cNvSpPr/>
            <p:nvPr/>
          </p:nvSpPr>
          <p:spPr>
            <a:xfrm>
              <a:off x="3841144" y="0"/>
              <a:ext cx="3093229" cy="1669963"/>
            </a:xfrm>
            <a:prstGeom prst="roundRect">
              <a:avLst>
                <a:gd name="adj" fmla="val 10000"/>
              </a:avLst>
            </a:prstGeom>
            <a:solidFill>
              <a:srgbClr val="17A40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rostokąt: zaokrąglone rogi 4">
              <a:extLst>
                <a:ext uri="{FF2B5EF4-FFF2-40B4-BE49-F238E27FC236}">
                  <a16:creationId xmlns:a16="http://schemas.microsoft.com/office/drawing/2014/main" id="{7D6FFF2C-684F-487D-BB21-2717338DBE60}"/>
                </a:ext>
              </a:extLst>
            </p:cNvPr>
            <p:cNvSpPr txBox="1"/>
            <p:nvPr/>
          </p:nvSpPr>
          <p:spPr>
            <a:xfrm>
              <a:off x="3890056" y="48912"/>
              <a:ext cx="2995405" cy="15721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kern="1200" dirty="0"/>
                <a:t>Rozwój</a:t>
              </a:r>
              <a:r>
                <a:rPr lang="pl-PL" sz="1800" kern="1200" baseline="0" dirty="0"/>
                <a:t>  regionów, sektorów gospodarki, np. infrastruktura, zielone technologie, innowacje </a:t>
              </a:r>
              <a:endParaRPr lang="pl-PL" sz="1800" kern="1200" dirty="0"/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4D61C2EB-0A82-4C5C-BC38-6A1E48FF1835}"/>
              </a:ext>
            </a:extLst>
          </p:cNvPr>
          <p:cNvGrpSpPr/>
          <p:nvPr/>
        </p:nvGrpSpPr>
        <p:grpSpPr>
          <a:xfrm>
            <a:off x="8504812" y="3287099"/>
            <a:ext cx="3305892" cy="1439885"/>
            <a:chOff x="0" y="1012944"/>
            <a:chExt cx="6932057" cy="2555517"/>
          </a:xfrm>
        </p:grpSpPr>
        <p:sp>
          <p:nvSpPr>
            <p:cNvPr id="24" name="Prostokąt: zaokrąglone rogi 23">
              <a:extLst>
                <a:ext uri="{FF2B5EF4-FFF2-40B4-BE49-F238E27FC236}">
                  <a16:creationId xmlns:a16="http://schemas.microsoft.com/office/drawing/2014/main" id="{C3FA9930-78D9-45B0-933A-2377D4C10D66}"/>
                </a:ext>
              </a:extLst>
            </p:cNvPr>
            <p:cNvSpPr/>
            <p:nvPr/>
          </p:nvSpPr>
          <p:spPr>
            <a:xfrm>
              <a:off x="0" y="1012944"/>
              <a:ext cx="6932057" cy="2555517"/>
            </a:xfrm>
            <a:prstGeom prst="roundRect">
              <a:avLst>
                <a:gd name="adj" fmla="val 10000"/>
              </a:avLst>
            </a:prstGeom>
            <a:solidFill>
              <a:srgbClr val="17A40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Prostokąt: zaokrąglone rogi 4">
              <a:extLst>
                <a:ext uri="{FF2B5EF4-FFF2-40B4-BE49-F238E27FC236}">
                  <a16:creationId xmlns:a16="http://schemas.microsoft.com/office/drawing/2014/main" id="{3761954D-374F-4CFA-A044-A86AE6753EDB}"/>
                </a:ext>
              </a:extLst>
            </p:cNvPr>
            <p:cNvSpPr txBox="1"/>
            <p:nvPr/>
          </p:nvSpPr>
          <p:spPr>
            <a:xfrm>
              <a:off x="74849" y="1087793"/>
              <a:ext cx="6782360" cy="2405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 finansowy 2008, COVID, wojna w Ukrainie, katastrofy naturalne, kryzysy energetyczne</a:t>
              </a:r>
            </a:p>
          </p:txBody>
        </p:sp>
      </p:grp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DE838923-3005-4B39-9C04-C91C6C0CAFAE}"/>
              </a:ext>
            </a:extLst>
          </p:cNvPr>
          <p:cNvCxnSpPr>
            <a:stCxn id="19" idx="3"/>
            <a:endCxn id="25" idx="1"/>
          </p:cNvCxnSpPr>
          <p:nvPr/>
        </p:nvCxnSpPr>
        <p:spPr>
          <a:xfrm flipV="1">
            <a:off x="7814784" y="4007041"/>
            <a:ext cx="725723" cy="4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B3692B30-B96C-49F1-B5E6-1B41679F7E80}"/>
              </a:ext>
            </a:extLst>
          </p:cNvPr>
          <p:cNvCxnSpPr/>
          <p:nvPr/>
        </p:nvCxnSpPr>
        <p:spPr>
          <a:xfrm flipV="1">
            <a:off x="7825003" y="1928720"/>
            <a:ext cx="725723" cy="4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298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BCEA3-1590-41E7-9B76-3B5434DB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38" y="698083"/>
            <a:ext cx="10404566" cy="94584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Wpływ na wymianę handlową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0F772B-6DF7-4965-AEA1-96FFF11D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8720"/>
            <a:ext cx="10311611" cy="375842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60000" indent="-3600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Istnieje możliwości zakłócenia rynku </a:t>
            </a:r>
          </a:p>
          <a:p>
            <a:pPr marL="580608" lvl="1" indent="-28800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wsparcie wzmacnia przedsiębiorstwo w sektorze, w którym konkuruje z innymi podmiotami z UE lub zamierza konkurować. Przedsiębiorstwo nie musi prowadzić sprzedaży i produkcji na rynek zewnętrzny.</a:t>
            </a:r>
          </a:p>
          <a:p>
            <a:pPr marL="292608" lvl="1" indent="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Uwaga: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Wystarczy sama groźba zakłócenia konkurencji, nie ma znaczenia wielkość przedsiębiorstwa i kwota wsparcia.</a:t>
            </a:r>
          </a:p>
          <a:p>
            <a:pPr marL="292608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pl-PL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59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D6E2A8-8A1A-49D4-964D-29140BBF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45" y="485950"/>
            <a:ext cx="9852728" cy="97975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Wpływ na wymianę handlową</a:t>
            </a:r>
            <a:endParaRPr lang="en-GB" sz="32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F15ED6A-0679-4531-A7E7-330F4D818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41" y="2282448"/>
            <a:ext cx="4413283" cy="1823054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3D7D031E-6FEC-4029-BD35-6AB9588FDBA3}"/>
              </a:ext>
            </a:extLst>
          </p:cNvPr>
          <p:cNvSpPr/>
          <p:nvPr/>
        </p:nvSpPr>
        <p:spPr>
          <a:xfrm>
            <a:off x="7245277" y="1474638"/>
            <a:ext cx="3776870" cy="15107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wpływają na rynki i konsumentów w obszarze transgranicznym i przyciągają popyt na usługi z sąsiednich państw członkowskich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57500FB3-1623-4FE5-8DD5-AF141A042499}"/>
              </a:ext>
            </a:extLst>
          </p:cNvPr>
          <p:cNvSpPr/>
          <p:nvPr/>
        </p:nvSpPr>
        <p:spPr>
          <a:xfrm>
            <a:off x="1106345" y="1550266"/>
            <a:ext cx="2769705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Projekty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FC2C2FC3-8F96-429A-B718-373642A3C8B2}"/>
              </a:ext>
            </a:extLst>
          </p:cNvPr>
          <p:cNvSpPr/>
          <p:nvPr/>
        </p:nvSpPr>
        <p:spPr>
          <a:xfrm>
            <a:off x="5289295" y="18149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8EEDBEDB-4F41-4740-A830-40A04BA06C53}"/>
              </a:ext>
            </a:extLst>
          </p:cNvPr>
          <p:cNvSpPr/>
          <p:nvPr/>
        </p:nvSpPr>
        <p:spPr>
          <a:xfrm>
            <a:off x="7245277" y="4302030"/>
            <a:ext cx="3776870" cy="15107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wykluczenie w tych przypadkach wpływu na wymianę wewnątrzwspólnotową jest trudne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F19E55AE-921F-4383-9E5E-25245C1B3CE0}"/>
              </a:ext>
            </a:extLst>
          </p:cNvPr>
          <p:cNvSpPr/>
          <p:nvPr/>
        </p:nvSpPr>
        <p:spPr>
          <a:xfrm>
            <a:off x="8752133" y="315450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AEDC1400-E895-43D6-9540-7B83BC825ECC}"/>
              </a:ext>
            </a:extLst>
          </p:cNvPr>
          <p:cNvSpPr/>
          <p:nvPr/>
        </p:nvSpPr>
        <p:spPr>
          <a:xfrm>
            <a:off x="173879" y="4591894"/>
            <a:ext cx="5420689" cy="15107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Rozwój współpracy transgranicznej, transnarodowe, wspólnych strategii marketingowych, wspólnych szlaków turystycznych, wspólnych produktów kulturowych</a:t>
            </a:r>
            <a:endParaRPr lang="en-GB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trzałka: w górę 10">
            <a:extLst>
              <a:ext uri="{FF2B5EF4-FFF2-40B4-BE49-F238E27FC236}">
                <a16:creationId xmlns:a16="http://schemas.microsoft.com/office/drawing/2014/main" id="{6758D05D-AE02-4971-8E1A-B290793BE342}"/>
              </a:ext>
            </a:extLst>
          </p:cNvPr>
          <p:cNvSpPr/>
          <p:nvPr/>
        </p:nvSpPr>
        <p:spPr>
          <a:xfrm>
            <a:off x="2274039" y="3672954"/>
            <a:ext cx="490330" cy="8083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366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5AB8E-5F73-4021-8C06-BBCEF2FD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6664"/>
            <a:ext cx="10058400" cy="1171136"/>
          </a:xfrm>
        </p:spPr>
        <p:txBody>
          <a:bodyPr>
            <a:norm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Przesłanki pomocy publicznej/</a:t>
            </a:r>
            <a:b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pomocy de </a:t>
            </a:r>
            <a:r>
              <a:rPr lang="pl-PL" sz="32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DC8B4A-40D6-42DC-AD74-7CC1F307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8" y="2145526"/>
            <a:ext cx="10768631" cy="3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41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419" y="1105563"/>
            <a:ext cx="7063409" cy="5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28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19F7FA-803C-4AC9-BD14-DD963E6D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Wyłączenia </a:t>
            </a:r>
            <a:r>
              <a:rPr lang="pl-PL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omocy publicznej</a:t>
            </a:r>
            <a:b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Wykluczenia niechcianych witryn odsyłających w Google Analytics, które  należy włączyć - Adequate">
            <a:extLst>
              <a:ext uri="{FF2B5EF4-FFF2-40B4-BE49-F238E27FC236}">
                <a16:creationId xmlns:a16="http://schemas.microsoft.com/office/drawing/2014/main" id="{456F4B2B-E4D6-43BB-AAAB-1DE804C2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57" y="2145846"/>
            <a:ext cx="4931228" cy="36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40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791A44A-1D12-4EA5-BFA0-64522158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25" y="390881"/>
            <a:ext cx="10058400" cy="829148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</a:pP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Lokalny charakter =</a:t>
            </a:r>
            <a:b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brak wpływu na wymianę handlową</a:t>
            </a:r>
            <a:endParaRPr lang="en-GB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2018C5-534B-4261-BDA9-0C0E0783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426" y="1760852"/>
            <a:ext cx="555657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Marginalny</a:t>
            </a:r>
            <a:r>
              <a:rPr lang="pl-PL" sz="16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6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wpływ</a:t>
            </a:r>
            <a:r>
              <a:rPr lang="pl-PL" sz="1600" b="1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6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wsparcia</a:t>
            </a:r>
            <a:r>
              <a:rPr lang="pl-PL" sz="1600" b="1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inne przedsiębiorstwa </a:t>
            </a: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inwestycje transgraniczne tzn.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nie spowoduje przyciągania klientów z innych państw UE (tylko lokalnych)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 zniechęci innych przedsiębiorców zagranicznych do inwestycji podobnego rodzaju (konkurencja lokalna a nie transgraniczna)</a:t>
            </a:r>
            <a:endParaRPr lang="pl-PL" sz="1600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7304383-9007-4B1E-B5C0-351431D9D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03" y="4544848"/>
            <a:ext cx="10387075" cy="40233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Dowody</a:t>
            </a:r>
            <a:r>
              <a:rPr lang="pl-PL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np. dane finansowe/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statystyczne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potwierdzające, że </a:t>
            </a: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np. lokalny płatny parking,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wypożyczalnia rowerów, muzeum, wyciąg narciarski,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basen, kino, spa, przystań jachtowa, centrum rehabilitacyjne itp.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są</a:t>
            </a:r>
            <a:r>
              <a:rPr lang="pl-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tylko w niewielkim stopniu wykorzystywane przez użytkowników spoza danego państwa </a:t>
            </a:r>
            <a:endParaRPr lang="en-GB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A86B3D-82F2-447E-B33D-90CE9769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25" y="1760852"/>
            <a:ext cx="5918069" cy="34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2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791A44A-1D12-4EA5-BFA0-64522158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0502" y="560092"/>
            <a:ext cx="10058400" cy="861805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  <a:spcBef>
                <a:spcPts val="0"/>
              </a:spcBef>
            </a:pP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Kryterium lokalności</a:t>
            </a:r>
            <a:b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endParaRPr lang="en-GB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2018C5-534B-4261-BDA9-0C0E0783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484" y="2980603"/>
            <a:ext cx="9878992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Oceniając bierzemy pod uwagę: </a:t>
            </a:r>
          </a:p>
          <a:p>
            <a:pPr marL="0" indent="0">
              <a:buNone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lokalizację i dojazd (łatwy dostęp)</a:t>
            </a: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używany język (narodowy?) w ramach wydarzeń</a:t>
            </a:r>
          </a:p>
          <a:p>
            <a:pPr marL="360000" indent="-360000">
              <a:spcBef>
                <a:spcPts val="0"/>
              </a:spcBef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	(muzyczne, taneczne, teatralne)</a:t>
            </a: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promocję i reklamę międzynarodową (czy istnieje)</a:t>
            </a: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charakter publiczności/klienta (międzynarodowa czy lokalna)</a:t>
            </a: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skalę i tematykę wydarzeń (problemy lokalne czy uniwersalne)</a:t>
            </a: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liczbę uczestników (mała, duża)</a:t>
            </a:r>
          </a:p>
          <a:p>
            <a:pPr marL="396000" indent="-396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występowanie infrastruktury turystycznej (np. kwatery, hotele, pensjonaty) itp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47F14DD-2992-447F-8832-FE6651FFC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48" y="692945"/>
            <a:ext cx="4606129" cy="34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05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791A44A-1D12-4EA5-BFA0-64522158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455920"/>
            <a:ext cx="10058400" cy="861805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  <a:spcBef>
                <a:spcPts val="0"/>
              </a:spcBef>
            </a:pP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Wykluczenia - przykłady</a:t>
            </a:r>
            <a:b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endParaRPr lang="en-GB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2018C5-534B-4261-BDA9-0C0E0783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8056" y="1317725"/>
            <a:ext cx="9666515" cy="4023360"/>
          </a:xfrm>
        </p:spPr>
        <p:txBody>
          <a:bodyPr>
            <a:noAutofit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muzea i inne obiekty kulturalne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, które raczej nie budzą zainteresowania zwiedzających z innych państw członkowskich (N 630/2003)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szpitale i inne obiekty opieki zdrowotnej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przeznaczone dla lokalnych mieszkańców (SA.37432)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bardzo małe,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lokalne porty rybackie i mariny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dla celów rekreacyjnych (SA.39403)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lokalne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biura doradztwa biznesowo-personalnego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(np. których działalność jest ograniczona do jednej dzielnicy miasta) – są finansowane ze środków publicznych i świadczą usługi na rzecz lokalnych MŚP oraz klientów indywidualnych bez pobierania od nich opłat (SA.33149)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niewielkie centra konferencyjne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, w przypadku których mało prawdopodobne jest, że lokalizacja i potencjalny wpływ pomocy na ceny przyciągną użytkowników z innych państw członkowskich (N 486/2002)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lokalne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obiekty gastronomiczne i hotelowe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, także w połączeniu z salami konferencyjnymi, które świadczą usługi na małą skalę (SA.34891)</a:t>
            </a:r>
          </a:p>
        </p:txBody>
      </p:sp>
    </p:spTree>
    <p:extLst>
      <p:ext uri="{BB962C8B-B14F-4D97-AF65-F5344CB8AC3E}">
        <p14:creationId xmlns:p14="http://schemas.microsoft.com/office/powerpoint/2010/main" val="3940972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791A44A-1D12-4EA5-BFA0-64522158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2" y="814735"/>
            <a:ext cx="10058400" cy="861805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  <a:spcBef>
                <a:spcPts val="0"/>
              </a:spcBef>
            </a:pPr>
            <a:r>
              <a:rPr lang="pl-PL" sz="27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Decyzja KE z 12 stycznia 2001 r. w sprawie</a:t>
            </a:r>
            <a:r>
              <a:rPr lang="pl-PL" sz="2700" spc="-50" dirty="0">
                <a:solidFill>
                  <a:srgbClr val="1FFC14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N 258/2000 </a:t>
            </a:r>
            <a:r>
              <a:rPr lang="pl-PL" sz="27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– Pomoc dla Parku Wodnego </a:t>
            </a:r>
            <a:r>
              <a:rPr lang="pl-PL" sz="2700" spc="-5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Dorsten</a:t>
            </a:r>
            <a:b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endParaRPr lang="en-GB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2018C5-534B-4261-BDA9-0C0E0783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8057" y="2128763"/>
            <a:ext cx="9535886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Finansowanie basenu pływackiego nie będzie spełniało przesłanki wpływu na wymianę handlową, gdy łącznie spełnione zostaną takie warunki:</a:t>
            </a:r>
          </a:p>
          <a:p>
            <a:pPr marL="396000" indent="-396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z jego usług nie będą korzystać obywatele innych państw członkowskich lub odsetek tych osób będzie marginalny, co wskazywałoby na lokalny charakter obiektu (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ok. 90% odwiedzających pochodzi z obszaru do 50 km od basenu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396000" indent="-396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obiekt nie będzie przedmiotem aktywnej promocji nastawionej na pozyskanie zagranicznych klientów</a:t>
            </a:r>
          </a:p>
          <a:p>
            <a:pPr marL="396000" indent="-396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w pobliskich miejscowościach nie znajdują się obiekty o porównywalnym charakterze, świadczące podobne usługi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32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791A44A-1D12-4EA5-BFA0-64522158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2709"/>
            <a:ext cx="10058400" cy="1171136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  <a:spcBef>
                <a:spcPts val="0"/>
              </a:spcBef>
            </a:pPr>
            <a:r>
              <a:rPr lang="pl-PL" sz="27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Decyzja KE dot. inwestycji w małym porcie w Wyk na wyspie Föhr -</a:t>
            </a:r>
            <a:r>
              <a:rPr lang="pl-PL" sz="2700" dirty="0"/>
              <a:t> </a:t>
            </a:r>
            <a:r>
              <a:rPr lang="pl-PL" sz="2700" dirty="0">
                <a:solidFill>
                  <a:srgbClr val="1FFC14"/>
                </a:solidFill>
              </a:rPr>
              <a:t>SA.44692</a:t>
            </a:r>
            <a:r>
              <a:rPr lang="pl-PL" sz="2700" spc="-50" dirty="0">
                <a:solidFill>
                  <a:srgbClr val="1FFC14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b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endParaRPr lang="en-GB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2018C5-534B-4261-BDA9-0C0E0783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727825"/>
            <a:ext cx="10206942" cy="4707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Inwestycja: modernizacja i renowacja infrastruktury (brak budowy nowej infrastruktury, brak pogłębiania – brak zwiększania zdolności portu) </a:t>
            </a:r>
          </a:p>
          <a:p>
            <a:pPr marL="0" indent="0"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Wartość wsparcia publicznego: 6,5 mln EUR (60% kosztów)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Dane historyczne: do Portu Wyk wpływały jedynie statki z wyspy Föhr lub sąsiednich wysp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(przez 10 lat tylko 3 statki z innych państw członkowskich).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Wyjątek – w 2015 r. wpłynęło 26 statków z innych państw członkowskich – ale było to spowodowane koniecznością dostarczenia na wyspę materiałów na potrzeby dużych inwestycji drogowych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Jednostki turystyczne wpływające do Portu Wyk –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ok. 98% turystów to Niemcy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Brak portów konkurujących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– także brak możliwości stworzenia potencjalnego nowego portu konkurującego (ograniczenia spowodowane ekologią)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KE: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brak pomocy publicznej, konkurencja na poziomie czysto lokalnym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; port nie przyciągnie armatorów z innych państw członkowskim (brak rozbudowy – tylko modernizacja); obszar ciążenia portu jest całkowicie zamknięty – wyspa nie może być obsłużona przez port na stałym lądzie; brak portów konkurujących (w tym potencjalnie w przyszłości) </a:t>
            </a:r>
          </a:p>
        </p:txBody>
      </p:sp>
    </p:spTree>
    <p:extLst>
      <p:ext uri="{BB962C8B-B14F-4D97-AF65-F5344CB8AC3E}">
        <p14:creationId xmlns:p14="http://schemas.microsoft.com/office/powerpoint/2010/main" val="99702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00DF6-78D9-4029-8C82-0B7AE35A4E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1478" y="2040835"/>
            <a:ext cx="4706938" cy="2174531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Reakcja na pomoc publiczną /de </a:t>
            </a:r>
            <a:r>
              <a:rPr lang="pl-PL" dirty="0" err="1">
                <a:solidFill>
                  <a:schemeClr val="tx1"/>
                </a:solidFill>
              </a:rPr>
              <a:t>minimis</a:t>
            </a:r>
            <a:r>
              <a:rPr lang="pl-PL" dirty="0">
                <a:solidFill>
                  <a:schemeClr val="tx1"/>
                </a:solidFill>
              </a:rPr>
              <a:t> w projektach?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BFBCBE-887D-4807-A12E-ECF4738FE2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0"/>
          <a:stretch/>
        </p:blipFill>
        <p:spPr bwMode="auto">
          <a:xfrm>
            <a:off x="6720841" y="1154430"/>
            <a:ext cx="4559026" cy="3472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49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10CED7-F2E3-446D-BACD-98992FD4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6" y="546336"/>
            <a:ext cx="10058400" cy="111812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pomocnicza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0DBA03-FF52-4D7A-A1CB-21DA8FD5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1088020"/>
            <a:ext cx="10878141" cy="4830021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Finansowanie </a:t>
            </a:r>
            <a:r>
              <a:rPr lang="pl-PL" sz="1600" b="1" dirty="0">
                <a:latin typeface="Verdana" panose="020B0604030504040204" pitchFamily="34" charset="0"/>
                <a:ea typeface="Verdana" panose="020B0604030504040204" pitchFamily="34" charset="0"/>
              </a:rPr>
              <a:t>infrastruktury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prawie wyłącznie wykorzystywanej do celów działalności niegospodarczej, może w całości wykraczać poza zakres zasad pomocy państwa, jeśli jej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użytkowanie do celów gospodarczych nie przekracza 20 % całkowitej rocznej wydajności infrastruktury, mierzonej powierzchnią lub czasem wykorzystania </a:t>
            </a: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474B9DF-C30A-4E5A-A0B6-FF0BEDD4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3" y="2296886"/>
            <a:ext cx="10450286" cy="45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34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2018C5-534B-4261-BDA9-0C0E0783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322" y="1354245"/>
            <a:ext cx="9535886" cy="8136995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…finansowanie publiczne zwykłej infrastruktury takiej jak: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bar/kawiarnia/mała restauracja/ stołówka, sklep z pamiątkami, płatny parking lub szatnia 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w muzeum, szpitalu, na uniwersytecie,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pl-P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która znajduje się w otoczeniu obiektów wykorzystywanych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niemal wyłącznie do prowadzenia działalności niegospodarczej,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zazwyczaj nie wywiera żadnego wpływu na wymianę handlową ponieważ: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pl-P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małe prawdopodobieństwo przyciągania klientów z innych PCZ</a:t>
            </a:r>
          </a:p>
          <a:p>
            <a:pPr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l-P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marginalny wpływ na inwestycje transgraniczne i przedsiębiorczość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pl-P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l-PL" sz="2000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DC33E486-6133-423D-8E63-EF168A3C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08383"/>
            <a:ext cx="10058400" cy="472236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Ponadto w opinii KE</a:t>
            </a:r>
            <a:endParaRPr lang="en-GB" sz="3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434A0B-755C-49BB-898F-BD0A4CFD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262" y="2766349"/>
            <a:ext cx="3068738" cy="409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04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669C4-B314-4C4F-9648-07EFA4B3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36" y="424310"/>
            <a:ext cx="9852728" cy="979757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Kiedy prawdopodobieństwo, że pomoc publiczna nie wystąpi?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4ADF9EE4-DC78-4CAE-B47D-19CB86BE858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7797712"/>
              </p:ext>
            </p:extLst>
          </p:nvPr>
        </p:nvGraphicFramePr>
        <p:xfrm>
          <a:off x="196770" y="1714847"/>
          <a:ext cx="3957597" cy="3852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0B7233-41B4-437F-8900-3EB3DBA70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7989" y="2519586"/>
            <a:ext cx="7967241" cy="4245816"/>
          </a:xfrm>
        </p:spPr>
        <p:txBody>
          <a:bodyPr>
            <a:normAutofit/>
          </a:bodyPr>
          <a:lstStyle/>
          <a:p>
            <a:pPr marL="360000" indent="-360000"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w ramach publicznego systemu edukacji (np. modernizacja obiektu, jego wyposażenie)</a:t>
            </a:r>
          </a:p>
          <a:p>
            <a:pPr marL="360000" indent="-360000"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biblioteki, muzea, teatry, galerie sztuki etc., które prowadzą działalność nieodpłatną lub utrzymują się głównie ze środków publicznych - opłaty za korzystanie z oferty kulturalnej pokrywają jedynie ułamek kosztów rzeczywistych</a:t>
            </a:r>
          </a:p>
          <a:p>
            <a:pPr marL="360000" indent="-360000"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jeśli prowadzona w celu upowszechniania i wdrażania nauki i badań nieodpłatnie (np. laboratoria, parki technologiczne, instytuty badawcze)</a:t>
            </a:r>
          </a:p>
          <a:p>
            <a:pPr marL="360000" indent="-360000"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z której korzysta całe społeczeństwo i nie została zaprojektowana aby sprzyjać jednemu przedsiębiorcy (np. droga udostępniona do nieodpłatnego użytku publicznego, ścieżki rowerowe, szlaki turystyki pieszej)</a:t>
            </a:r>
          </a:p>
          <a:p>
            <a:pPr marL="360000" indent="-360000">
              <a:lnSpc>
                <a:spcPts val="23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4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np. ochrona flory i fauny, parków narodowych, inwestycje w rozwiązania energooszczędne na budynkach użyteczności publicznej</a:t>
            </a:r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3472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3A632C-52D0-48B2-8EB3-D103DDD4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18" y="816316"/>
            <a:ext cx="10463139" cy="979757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 wskazuje na brak korzyści ekonomicznej?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CBB28D-8115-47D6-ACE4-4E481CE3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5" y="1611086"/>
            <a:ext cx="5314123" cy="5134271"/>
          </a:xfrm>
          <a:noFill/>
        </p:spPr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Wydarzenia w projekcie będą miały charakter otwarty i nie podlegają opłatom przez uczestników </a:t>
            </a:r>
            <a:r>
              <a:rPr lang="pl-PL" sz="13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np. koncerty i wystawy</a:t>
            </a:r>
            <a:endParaRPr lang="pl-PL" sz="13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Wytworzone materiały będą udostępnione bezpłatnie i opublikowane na stronach internetowych, w punktach turystycznych. </a:t>
            </a:r>
            <a:r>
              <a:rPr lang="pl-PL" sz="13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np. foldery, katalogi, kalendarze, przewodniki. Jeśli drukowane powinna być zapewniona informacja o bezpłatnej dystrybucji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Grupą docelową nie są </a:t>
            </a: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przedsiębiorcy: </a:t>
            </a:r>
            <a:r>
              <a:rPr lang="pl-PL" sz="1300" i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Działania projektowe są kierowane do rodzin z dziećmi, osób niepełnosprawnych, seniorów, młodzieży, dzieci, turystów</a:t>
            </a:r>
          </a:p>
          <a:p>
            <a:endParaRPr lang="en-GB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C2728BD8-511A-40C8-BC22-F1748F7A1026}"/>
              </a:ext>
            </a:extLst>
          </p:cNvPr>
          <p:cNvSpPr txBox="1">
            <a:spLocks/>
          </p:cNvSpPr>
          <p:nvPr/>
        </p:nvSpPr>
        <p:spPr>
          <a:xfrm>
            <a:off x="6175513" y="1611086"/>
            <a:ext cx="5842315" cy="5068010"/>
          </a:xfrm>
          <a:prstGeom prst="rect">
            <a:avLst/>
          </a:prstGeom>
          <a:noFill/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Zadania w projekcie dot. publicznych miejsc, wydarzeń  i obiektów kulturalnych</a:t>
            </a:r>
            <a:r>
              <a:rPr lang="pl-PL" sz="23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 </a:t>
            </a:r>
            <a:r>
              <a:rPr lang="pl-PL" sz="19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np. nauczanie o historii lokalnych miejsc kulturalnych, ścieżki dydaktyczne, wystawy, promocja tych miejsc, organizacja imprez kulturalnych w tych miejscach, w tym festiwale dziecięcych talentów, dostępne dla szerokiego grona odbiorców, warsztaty i szkolenia specjalistyczne np. z narzędzi promocji i komunikacji, marketingu dla pracowników instytucji a nie przedsiębiorców</a:t>
            </a:r>
          </a:p>
          <a:p>
            <a:pPr marL="360000" indent="-3600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1800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DejaVuSans"/>
            </a:endParaRPr>
          </a:p>
          <a:p>
            <a:pPr marL="360000" indent="-3600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Mała infrastruktura w miejscach związanych z publicznymi miejscami </a:t>
            </a:r>
            <a:r>
              <a:rPr lang="pl-PL" sz="1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np. oznakowania, </a:t>
            </a:r>
            <a:r>
              <a:rPr lang="pl-PL" sz="1800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digitaliacja</a:t>
            </a:r>
            <a:r>
              <a:rPr lang="pl-PL" sz="1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, zagospodarowanie terenu zielonego, zintegrowane systemy komunikacji i promocji, aplikacje i interaktywne urządzenia itp.</a:t>
            </a:r>
          </a:p>
          <a:p>
            <a:pPr marL="360000" indent="-3600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sz="1800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DejaVuSans"/>
            </a:endParaRPr>
          </a:p>
          <a:p>
            <a:pPr marL="360000" indent="-3600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Wyłonienie operatora infrastruktury lub wykonawców za wynagrodzeniem tylko w ramach ogłoszonych otwartych konkursów lub zamówień publicznych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,</a:t>
            </a:r>
            <a:r>
              <a:rPr lang="pl-PL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 </a:t>
            </a:r>
            <a:r>
              <a:rPr lang="pl-PL" sz="1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DejaVuSans"/>
              </a:rPr>
              <a:t>lub wykorzystanie zespołów amatorskich bez wynagrodzenia </a:t>
            </a:r>
          </a:p>
          <a:p>
            <a:endParaRPr lang="pl-PL" sz="1800" dirty="0">
              <a:latin typeface="DejaVuSans"/>
              <a:cs typeface="DejaVuSans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pl-PL" sz="1800" dirty="0">
              <a:latin typeface="DejaVuSans"/>
              <a:cs typeface="DejaVuSans"/>
            </a:endParaRPr>
          </a:p>
          <a:p>
            <a:endParaRPr lang="pl-P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456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4FF0C9-3C21-4658-8143-DCFE41129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670" y="1442184"/>
            <a:ext cx="3538331" cy="47618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Pytania do kryterium korzyści ekonomicznej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pl-PL" sz="20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self-assessment</a:t>
            </a:r>
            <a:r>
              <a:rPr lang="pl-PL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</a:t>
            </a: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przypadku pomocy pośredniej</a:t>
            </a:r>
            <a:r>
              <a:rPr lang="pl-PL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0" indent="0" algn="ctr">
              <a:buNone/>
            </a:pPr>
            <a:endParaRPr lang="pl-PL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9E5A81E-62E0-4CCA-80B4-94AAA50AC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438" y="1563947"/>
            <a:ext cx="6894820" cy="476184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 prowadzę działalność  polegającą na oferowaniu na rynku  towarów lub usług?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zadanie,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na które otrzymałem dofinansowanie,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wiąże się z oferowaniem przeze mnie na rynku towarów lub usług? </a:t>
            </a:r>
          </a:p>
          <a:p>
            <a:pPr marL="0" indent="0">
              <a:buNone/>
            </a:pPr>
            <a:r>
              <a:rPr lang="pl-PL" sz="21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Odpowiedzi twierdzące = spełnienie przesłanki korzyści.</a:t>
            </a:r>
          </a:p>
          <a:p>
            <a:pPr marL="457202" lvl="1" indent="0">
              <a:buNone/>
            </a:pPr>
            <a:endParaRPr lang="pl-PL" sz="2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2" lvl="1" indent="0">
              <a:buNone/>
            </a:pPr>
            <a:r>
              <a:rPr lang="pl-PL" sz="2100" dirty="0"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pl-PL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eśli prowadzę działalność gospodarczą, czy </a:t>
            </a:r>
            <a:r>
              <a:rPr lang="pl-PL" sz="21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zapewniam rozdzielność finansowo-księgową </a:t>
            </a:r>
            <a:r>
              <a:rPr lang="pl-PL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 działalnością niegospodarczą, która jest dofinansowana w projekcie?</a:t>
            </a:r>
          </a:p>
          <a:p>
            <a:pPr marL="457202" lvl="1" indent="0">
              <a:buNone/>
            </a:pPr>
            <a:endParaRPr lang="pl-PL" sz="2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2" lvl="1" indent="0">
              <a:buNone/>
            </a:pPr>
            <a:r>
              <a:rPr lang="pl-PL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Czy </a:t>
            </a:r>
            <a:r>
              <a:rPr lang="pl-PL" sz="2100" dirty="0">
                <a:latin typeface="Verdana" panose="020B0604030504040204" pitchFamily="34" charset="0"/>
                <a:ea typeface="Verdana" panose="020B0604030504040204" pitchFamily="34" charset="0"/>
              </a:rPr>
              <a:t>realizuję w projekcie działania, w wyniku których, </a:t>
            </a:r>
            <a:r>
              <a:rPr lang="pl-PL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podmioty prowadzące działalność gospodarczą (ostateczni odbiorcy) otrzymają korzyść ekonomiczną (np. niższy czynsz za wynajem, darmową promocję, szkolenie, doradztwo itp.)?</a:t>
            </a:r>
          </a:p>
          <a:p>
            <a:pPr marL="457202" lvl="1" indent="0">
              <a:buNone/>
            </a:pPr>
            <a:endParaRPr lang="pl-PL" sz="2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FDF3D1-4CDB-4550-AA68-5ABD6E9C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30" y="532208"/>
            <a:ext cx="670618" cy="597460"/>
          </a:xfrm>
          <a:prstGeom prst="rect">
            <a:avLst/>
          </a:prstGeom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id="{0AE2D546-AFC8-469A-842F-FF22F37F4F0C}"/>
              </a:ext>
            </a:extLst>
          </p:cNvPr>
          <p:cNvSpPr/>
          <p:nvPr/>
        </p:nvSpPr>
        <p:spPr>
          <a:xfrm>
            <a:off x="882910" y="3429000"/>
            <a:ext cx="3399787" cy="1273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pl-PL" sz="1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wpływ na  włączenie dofinansowania do reżimu pomocy publicznej/de </a:t>
            </a:r>
            <a:r>
              <a:rPr lang="pl-PL" sz="16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minimis</a:t>
            </a:r>
            <a:endParaRPr lang="pl-PL" sz="16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777FB8F-CC74-4E3F-8DBA-593E7E7AB4DD}"/>
              </a:ext>
            </a:extLst>
          </p:cNvPr>
          <p:cNvCxnSpPr/>
          <p:nvPr/>
        </p:nvCxnSpPr>
        <p:spPr>
          <a:xfrm>
            <a:off x="4282697" y="4065608"/>
            <a:ext cx="534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083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4FF0C9-3C21-4658-8143-DCFE41129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670" y="1442184"/>
            <a:ext cx="3538331" cy="47618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 projektu: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wspieranie lokalnych władz publicznych </a:t>
            </a:r>
            <a:r>
              <a:rPr lang="pl-PL" sz="1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ulepszaniu usług publicznych dla </a:t>
            </a:r>
            <a:r>
              <a:rPr lang="pl-PL" sz="1600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młodzieży</a:t>
            </a:r>
            <a:r>
              <a:rPr lang="pl-PL" sz="1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 celu poprawy ich zdrowia psychicznego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opracowanie modelu koncepcyjnego wspólnego przeprojektowania przestrzeni dla młodzieży bez cech komercyjnego wykorzystania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publiczne upowszechnianie wyników</a:t>
            </a:r>
          </a:p>
          <a:p>
            <a:pPr algn="ctr"/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9E5A81E-62E0-4CCA-80B4-94AAA50AC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5685" y="1858446"/>
            <a:ext cx="6371645" cy="4761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Wyjaśnienie beneficjenta: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Rozpowszechnianie rezultatów wynikających z projektu nie będzie wiązać się z żadnymi transakcjami handlowymi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Wszystkie osiągnięte rezultaty będą łatwo dostępne, bez żadnych zobowiązań finansowych, dla podmiotów wyrażających zainteresowanie wynikami projektu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600" i="1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pl-PL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ostarczanie zasobów edukacyjnych i ułatwianie transferu wiedzy w zakresie projektu będzie realizowane bez żadnych kosztów dla uczestników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 </a:t>
            </a:r>
            <a:r>
              <a:rPr lang="pl-PL" sz="1600" i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powstrzyma się </a:t>
            </a:r>
            <a:r>
              <a:rPr lang="pl-PL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czerpania jakichkolwiek korzyści pieniężnych z realizacji działań związanych z projektem</a:t>
            </a:r>
          </a:p>
          <a:p>
            <a:pPr marL="0" indent="0">
              <a:buNone/>
            </a:pPr>
            <a:endParaRPr lang="pl-PL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645DBD18-6D9C-42C1-A015-E791FB6D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70" y="431411"/>
            <a:ext cx="10058400" cy="861805"/>
          </a:xfrm>
        </p:spPr>
        <p:txBody>
          <a:bodyPr>
            <a:normAutofit fontScale="90000"/>
          </a:bodyPr>
          <a:lstStyle/>
          <a:p>
            <a:pPr algn="ctr">
              <a:lnSpc>
                <a:spcPts val="4500"/>
              </a:lnSpc>
              <a:spcBef>
                <a:spcPts val="0"/>
              </a:spcBef>
            </a:pP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Przykład – partner projektu uniwersytet</a:t>
            </a:r>
            <a:b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pl-PL" sz="3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857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669C4-B314-4C4F-9648-07EFA4B3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Jak uniknąć pomocy pośredniej?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8A3BA6-2613-462C-8AA5-C647884F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9853" y="1796071"/>
            <a:ext cx="10323808" cy="4373235"/>
          </a:xfrm>
        </p:spPr>
        <p:txBody>
          <a:bodyPr>
            <a:noAutofit/>
          </a:bodyPr>
          <a:lstStyle/>
          <a:p>
            <a:pPr marL="457200" indent="-457200">
              <a:lnSpc>
                <a:spcPts val="25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Stosuj		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otwartą, przejrzystą i niedyskryminującą procedurę 				wyboru uczestników wydarzeń czy usługodawców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5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Zorganizuj		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wydarzenie publiczne otwarte dla wszystkich 					zainteresowanych grup, instytucji</a:t>
            </a:r>
            <a:endPara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pl-P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5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Zapewnij		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że wyniki badań są powszechnie i dostępne dla wszystkich 			zainteresowanych podmiotów</a:t>
            </a:r>
            <a:endParaRPr lang="pl-PL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pl-PL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5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Unikaj 		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reklamowania/ promowania prywatnych podmiotów 				gospodarczych</a:t>
            </a:r>
          </a:p>
        </p:txBody>
      </p:sp>
    </p:spTree>
    <p:extLst>
      <p:ext uri="{BB962C8B-B14F-4D97-AF65-F5344CB8AC3E}">
        <p14:creationId xmlns:p14="http://schemas.microsoft.com/office/powerpoint/2010/main" val="3917379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373" y="1165861"/>
            <a:ext cx="7063409" cy="5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69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19F7FA-803C-4AC9-BD14-DD963E6D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Formy p</a:t>
            </a: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omocy w programach INTERREG</a:t>
            </a:r>
            <a:b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Formy pomocy – GOPS Szczerców">
            <a:extLst>
              <a:ext uri="{FF2B5EF4-FFF2-40B4-BE49-F238E27FC236}">
                <a16:creationId xmlns:a16="http://schemas.microsoft.com/office/drawing/2014/main" id="{51E0D6EB-45D4-4DD5-BE4F-3E1E7F9D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4" y="2623457"/>
            <a:ext cx="3472542" cy="34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21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D940E8-5DEA-42CA-AB1E-855B0571B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18" y="565944"/>
            <a:ext cx="9852728" cy="979757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Formy pomocy publicznej/de </a:t>
            </a:r>
            <a:r>
              <a:rPr lang="pl-PL" sz="32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4FDA0F-8104-44CC-BDB2-9002B250D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418" y="1447729"/>
            <a:ext cx="9852729" cy="6139614"/>
          </a:xfrm>
        </p:spPr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dotacja bezzwrotna np. EFRR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rezerwa celowa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nieoprocentowana zaliczka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zwolnienie z podatku/ preferencyjna stawka podatkowa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pożyczka / kredyt preferencyjny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odroczenie terminu płatności podatku / kary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rozłożenia na raty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umorzenie opłaty / kary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obniżenie wysokości / zwolnienie z opłaty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sprzedaż nieruchomości po preferencyjnej cenie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wybranie operatora poza procedura zamówieniową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inne wsparcie (np. nieodpłatna promocja, szkolenia, doradztwo dla MŚP)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3578949F-BAFB-4C4D-A655-8426D5B897CB}"/>
              </a:ext>
            </a:extLst>
          </p:cNvPr>
          <p:cNvSpPr/>
          <p:nvPr/>
        </p:nvSpPr>
        <p:spPr>
          <a:xfrm>
            <a:off x="5116285" y="1730828"/>
            <a:ext cx="669471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https://www.ewt.gov.pl/strony/o-programach/poznaj-dodatkowe-wsparcie-finansowe-dla-polskich-beneficjentow-2021-2027</a:t>
            </a:r>
          </a:p>
        </p:txBody>
      </p:sp>
      <p:sp>
        <p:nvSpPr>
          <p:cNvPr id="5" name="Nawias klamrowy zamykający 4">
            <a:extLst>
              <a:ext uri="{FF2B5EF4-FFF2-40B4-BE49-F238E27FC236}">
                <a16:creationId xmlns:a16="http://schemas.microsoft.com/office/drawing/2014/main" id="{65A112E0-3800-40C5-B8FC-301B37B1B8CC}"/>
              </a:ext>
            </a:extLst>
          </p:cNvPr>
          <p:cNvSpPr/>
          <p:nvPr/>
        </p:nvSpPr>
        <p:spPr>
          <a:xfrm>
            <a:off x="4713514" y="1850571"/>
            <a:ext cx="97972" cy="6749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262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341CDA7-7E8A-456A-A105-0B6598B6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czym dzisiaj porozmawiamy?</a:t>
            </a:r>
            <a:endParaRPr lang="en-GB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AE2AAA2-ED1E-4560-B613-AB78DA0BE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8492" y="1918447"/>
            <a:ext cx="7393691" cy="450028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Definicja przedsiębiorstwa (kto i kiedy może być przedsiębiorstwem)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Przesłanki pomocy publicznej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Możliwe wyłączenia pomocy publicznej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Formy pomocy w projektach INTERREG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Kumulacja pomocy publicznej i pomocy de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Proces oceny projektów z pomocą 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Odpowiedzialność wnioskodawcy/partnera projektu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Plusy i minusy występowania pomocy publicznej /de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w projektach </a:t>
            </a:r>
          </a:p>
          <a:p>
            <a:pPr marL="0" indent="0">
              <a:buNone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1710C48-AEEC-44C0-90EB-2A899E685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7" y="2547257"/>
            <a:ext cx="3718675" cy="23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0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85301-2B34-4794-84AB-79331F44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</a:br>
            <a:b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</a:br>
            <a:b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</a:br>
            <a:b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ahoma" pitchFamily="34" charset="0"/>
              </a:rPr>
            </a:b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0C5F11-127C-4141-AD0F-66111EDE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07" y="1444940"/>
            <a:ext cx="4371211" cy="4816257"/>
          </a:xfrm>
          <a:prstGeom prst="rect">
            <a:avLst/>
          </a:prstGeom>
        </p:spPr>
      </p:pic>
      <p:sp>
        <p:nvSpPr>
          <p:cNvPr id="10" name="Rectangle 81">
            <a:extLst>
              <a:ext uri="{FF2B5EF4-FFF2-40B4-BE49-F238E27FC236}">
                <a16:creationId xmlns:a16="http://schemas.microsoft.com/office/drawing/2014/main" id="{4F60DF55-F3DE-4E45-9CE8-928319CE4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081" y="3397093"/>
            <a:ext cx="1800225" cy="6477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l-PL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Beneficjent</a:t>
            </a:r>
          </a:p>
        </p:txBody>
      </p:sp>
      <p:sp>
        <p:nvSpPr>
          <p:cNvPr id="11" name="AutoShape 86">
            <a:extLst>
              <a:ext uri="{FF2B5EF4-FFF2-40B4-BE49-F238E27FC236}">
                <a16:creationId xmlns:a16="http://schemas.microsoft.com/office/drawing/2014/main" id="{54C3EB5F-3FEC-499E-8942-BB932A2F4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043" y="2663115"/>
            <a:ext cx="360362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tx1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 sz="200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79">
            <a:extLst>
              <a:ext uri="{FF2B5EF4-FFF2-40B4-BE49-F238E27FC236}">
                <a16:creationId xmlns:a16="http://schemas.microsoft.com/office/drawing/2014/main" id="{BBCF9547-2BCF-4ADB-8CBB-38AF197D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3685" y="1834615"/>
            <a:ext cx="1871662" cy="79216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IZ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AutoShape 92">
            <a:extLst>
              <a:ext uri="{FF2B5EF4-FFF2-40B4-BE49-F238E27FC236}">
                <a16:creationId xmlns:a16="http://schemas.microsoft.com/office/drawing/2014/main" id="{6A8E704E-1274-4186-A3F1-B9A708276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825" y="507452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 sz="200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81">
            <a:extLst>
              <a:ext uri="{FF2B5EF4-FFF2-40B4-BE49-F238E27FC236}">
                <a16:creationId xmlns:a16="http://schemas.microsoft.com/office/drawing/2014/main" id="{9062971D-15E6-496D-ADC6-DF13F6296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678" y="4905355"/>
            <a:ext cx="2888974" cy="71913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Ostateczny odbiorca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AutoShape 86">
            <a:extLst>
              <a:ext uri="{FF2B5EF4-FFF2-40B4-BE49-F238E27FC236}">
                <a16:creationId xmlns:a16="http://schemas.microsoft.com/office/drawing/2014/main" id="{997E724E-E42E-4B0F-8927-8A7448B99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673" y="4204233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tx1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 sz="200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AutoShape 92">
            <a:extLst>
              <a:ext uri="{FF2B5EF4-FFF2-40B4-BE49-F238E27FC236}">
                <a16:creationId xmlns:a16="http://schemas.microsoft.com/office/drawing/2014/main" id="{D51B63DE-5CDA-4867-8229-9408E4CC3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068" y="3363755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 sz="200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1B7E0034-4758-4975-BA35-76369C3E5A01}"/>
              </a:ext>
            </a:extLst>
          </p:cNvPr>
          <p:cNvSpPr txBox="1">
            <a:spLocks/>
          </p:cNvSpPr>
          <p:nvPr/>
        </p:nvSpPr>
        <p:spPr>
          <a:xfrm>
            <a:off x="1321534" y="669531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6" rtl="0" eaLnBrk="1" latinLnBrk="0" hangingPunct="1">
              <a:lnSpc>
                <a:spcPts val="3266"/>
              </a:lnSpc>
              <a:spcBef>
                <a:spcPct val="0"/>
              </a:spcBef>
              <a:buNone/>
              <a:defRPr sz="254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Poziomy występowania pomocy</a:t>
            </a:r>
            <a:endParaRPr lang="en-GB" sz="3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42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BBB91E-590F-4ADE-B7BD-75D51FCB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FC2C8B-893A-4C34-A42C-CA2EB3BC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57" y="983312"/>
            <a:ext cx="7206343" cy="5257800"/>
          </a:xfrm>
          <a:noFill/>
        </p:spPr>
        <p:txBody>
          <a:bodyPr>
            <a:normAutofit/>
          </a:bodyPr>
          <a:lstStyle/>
          <a:p>
            <a:pPr marL="360000" indent="-360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Artykuł 20 </a:t>
            </a:r>
            <a:r>
              <a:rPr lang="pl-P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rozp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. 651/2014 (tzw. GBER)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	(bezpośrednia pomoc od IZ) 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buNone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lnSpc>
                <a:spcPts val="2500"/>
              </a:lnSpc>
              <a:spcBef>
                <a:spcPts val="0"/>
              </a:spcBef>
              <a:buNone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 2,2 mln EUR (lub intensywność pomocy = stopa dofinansowania z funduszy – art. 13 rozporządzenia INTERREG)</a:t>
            </a:r>
          </a:p>
          <a:p>
            <a:pPr marL="360000" indent="-360000">
              <a:lnSpc>
                <a:spcPts val="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Artykuł 20a </a:t>
            </a:r>
            <a:r>
              <a:rPr lang="pl-P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rozp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. 651/2014 (tzw. GBER)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   (pośrednia pomoc od partnera projektu) </a:t>
            </a:r>
          </a:p>
          <a:p>
            <a:pPr marL="360000" indent="-360000">
              <a:lnSpc>
                <a:spcPts val="4000"/>
              </a:lnSpc>
              <a:spcBef>
                <a:spcPts val="0"/>
              </a:spcBef>
              <a:buNone/>
            </a:pP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max 22 </a:t>
            </a:r>
            <a:r>
              <a:rPr lang="pl-PL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tys</a:t>
            </a: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EUR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60000" indent="-360000">
              <a:lnSpc>
                <a:spcPts val="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lnSpc>
                <a:spcPts val="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Rozporządzenia 2023/2831 (pomoc de </a:t>
            </a:r>
            <a:r>
              <a:rPr lang="pl-P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do 300 </a:t>
            </a:r>
            <a:r>
              <a:rPr lang="pl-PL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tys</a:t>
            </a:r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EUR w ciągu 3 ostatnich lat </a:t>
            </a:r>
            <a:endParaRPr lang="en-GB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4BB4318-180E-4202-811C-D6AE930C5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86" y="1044271"/>
            <a:ext cx="3951514" cy="3379124"/>
          </a:xfrm>
        </p:spPr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pl-PL" sz="2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Pomoc w programach INTERREG udzielana jest najczęściej z:</a:t>
            </a:r>
          </a:p>
          <a:p>
            <a:endParaRPr lang="en-GB" dirty="0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6557C570-2C07-4D25-99A1-FF5D59B588C2}"/>
              </a:ext>
            </a:extLst>
          </p:cNvPr>
          <p:cNvSpPr/>
          <p:nvPr/>
        </p:nvSpPr>
        <p:spPr>
          <a:xfrm>
            <a:off x="0" y="3703899"/>
            <a:ext cx="4062714" cy="23959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Zakres pomocy publicznej/ de </a:t>
            </a:r>
            <a:r>
              <a:rPr lang="pl-PL" dirty="0" err="1"/>
              <a:t>minimis</a:t>
            </a:r>
            <a:r>
              <a:rPr lang="pl-PL" dirty="0"/>
              <a:t> uregulowany w:</a:t>
            </a:r>
          </a:p>
          <a:p>
            <a:pPr algn="ctr"/>
            <a:r>
              <a:rPr lang="pl-P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rozporządzeniach KE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programie pomocowym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podręczniku programu</a:t>
            </a:r>
          </a:p>
        </p:txBody>
      </p:sp>
    </p:spTree>
    <p:extLst>
      <p:ext uri="{BB962C8B-B14F-4D97-AF65-F5344CB8AC3E}">
        <p14:creationId xmlns:p14="http://schemas.microsoft.com/office/powerpoint/2010/main" val="1182781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622DB7-D6E7-4889-90BE-0ACC48C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94359"/>
            <a:ext cx="4028660" cy="1419972"/>
          </a:xfrm>
        </p:spPr>
        <p:txBody>
          <a:bodyPr>
            <a:normAutofit fontScale="90000"/>
          </a:bodyPr>
          <a:lstStyle/>
          <a:p>
            <a:pPr algn="ctr">
              <a:lnSpc>
                <a:spcPts val="4000"/>
              </a:lnSpc>
            </a:pPr>
            <a:r>
              <a:rPr lang="pl-PL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Kto nie może otrzymać pomocy publicznej?</a:t>
            </a:r>
            <a:endParaRPr lang="en-GB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1348901-313A-429F-B260-411A941A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749" y="1600200"/>
            <a:ext cx="6492240" cy="5257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Przedsiębiorstwo jeśli: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objęte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jest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nakazem zwrotu pomocy przez KE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znajduje się w trudnej sytuacji (wyjątkiem klęski żywiołowe)</a:t>
            </a:r>
            <a:endParaRPr lang="pl-PL" sz="20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pomoc miałaby być przeznaczona na działalność związaną z eksportem produktów do krajów trzecich lub państw członkowskich</a:t>
            </a:r>
            <a:endParaRPr lang="en-GB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7D49867-A207-436D-884C-7223D883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3498574"/>
            <a:ext cx="2516868" cy="31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61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DF8BB56-CAF5-4728-9E31-3298C34B23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1" y="265977"/>
            <a:ext cx="4505738" cy="4065741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6C69E08-CA0D-4F4A-8882-7E2993F34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8560" y="2248241"/>
            <a:ext cx="5926238" cy="4023360"/>
          </a:xfrm>
        </p:spPr>
        <p:txBody>
          <a:bodyPr>
            <a:normAutofit/>
          </a:bodyPr>
          <a:lstStyle/>
          <a:p>
            <a:pPr marL="360000" indent="-3600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nie powoduje ona zakłócenia konkurencji w wymiarze unijnym ze względu na swoją małą wartość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marL="360000" indent="-3600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nie stanowi ona de facto pomocy publicznej w rozumieniu art. 107 ust. 1 TFUE</a:t>
            </a:r>
          </a:p>
          <a:p>
            <a:pPr marL="360000" indent="-3600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nie podlega obowiązkowi zgłoszenia do KE</a:t>
            </a:r>
          </a:p>
          <a:p>
            <a:pPr marL="360000" indent="-3600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będzie wymagała rejestracji od 2026</a:t>
            </a:r>
          </a:p>
          <a:p>
            <a:endParaRPr lang="en-GB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8CA0E85-0568-4C5F-BEA3-7DB915548825}"/>
              </a:ext>
            </a:extLst>
          </p:cNvPr>
          <p:cNvSpPr txBox="1"/>
          <p:nvPr/>
        </p:nvSpPr>
        <p:spPr>
          <a:xfrm>
            <a:off x="5972538" y="569844"/>
            <a:ext cx="5329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szczególna kategoria wsparcia </a:t>
            </a:r>
          </a:p>
          <a:p>
            <a:r>
              <a:rPr lang="pl-PL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udzielana przez państwo </a:t>
            </a:r>
          </a:p>
        </p:txBody>
      </p:sp>
    </p:spTree>
    <p:extLst>
      <p:ext uri="{BB962C8B-B14F-4D97-AF65-F5344CB8AC3E}">
        <p14:creationId xmlns:p14="http://schemas.microsoft.com/office/powerpoint/2010/main" val="1550844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622DB7-D6E7-4889-90BE-0ACC48C0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94359"/>
            <a:ext cx="4028660" cy="1419972"/>
          </a:xfrm>
        </p:spPr>
        <p:txBody>
          <a:bodyPr>
            <a:normAutofit fontScale="90000"/>
          </a:bodyPr>
          <a:lstStyle/>
          <a:p>
            <a:pPr algn="ctr">
              <a:lnSpc>
                <a:spcPts val="4000"/>
              </a:lnSpc>
            </a:pPr>
            <a:r>
              <a:rPr lang="pl-PL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Kto nie może otrzymać pomocy de </a:t>
            </a:r>
            <a:r>
              <a:rPr lang="pl-PL" sz="2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sz="28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1348901-313A-429F-B260-411A941A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450" y="869674"/>
            <a:ext cx="6492240" cy="52578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Przedsiębiorstwo jeśli: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rzekroczy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limit 300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EUR w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ciągu 3 ostatnich lat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znajduje się w stanie upadłości, jeśli ubiegają się o pożyczki i gwarancje</a:t>
            </a:r>
            <a:endParaRPr lang="pl-PL" sz="20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pomoc miałaby być przeznaczona na działalność związaną z eksportem produktów do krajów trzecich lub państw członkowskich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rowadzi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produkcję podstawową produktów rolnych i produkcję podstawową produktów rybołówstwa i akwakultury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7D49867-A207-436D-884C-7223D883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3498574"/>
            <a:ext cx="2516868" cy="31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11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F13797-AA78-4DB0-8AF8-CE24A80D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pl-PL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 udzielenia pomocy publicznej/de </a:t>
            </a:r>
            <a:r>
              <a:rPr lang="pl-PL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endParaRPr lang="en-GB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37DE5F-2768-40F3-9783-3104DADB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4210C1-9C47-4B2E-9174-FFB4D9C27612}"/>
              </a:ext>
            </a:extLst>
          </p:cNvPr>
          <p:cNvSpPr txBox="1"/>
          <p:nvPr/>
        </p:nvSpPr>
        <p:spPr>
          <a:xfrm>
            <a:off x="5817704" y="2421332"/>
            <a:ext cx="56586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Partnerowi projektu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- podpisanie umowy o dofinansowanie</a:t>
            </a:r>
          </a:p>
          <a:p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Odbiorcy ostatecznemu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(pomoc pośrednia) – moment podpisania umowy lub przeprowadzenia wydarzenia </a:t>
            </a:r>
          </a:p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1A1E6AE-7688-41F7-BC4B-99FD5187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2729"/>
            <a:ext cx="5544654" cy="38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7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DC0562-8833-4744-82B5-E9B70DA1C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896" y="494012"/>
            <a:ext cx="6305384" cy="558873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Celem projektu m.in.: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nabycie umiejętności tworzenia wspólnej oferty turystycznej przez przedsiębiorstwa, i zintegrowanie systemów rezerwacyjnych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prowadzenie skutecznych działań marketingowych.</a:t>
            </a:r>
          </a:p>
          <a:p>
            <a:pPr marL="0" indent="0">
              <a:buNone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Skutkiem wizyty studyjnej będzie: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podniesienie kompetencji do prowadzenia działalności gospodarczej przez wybrane przedsiębiorstwa.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Jaka będzie korzyść?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Korzyść ekonomiczna w postaci udziału w wizycie studyjnej sfinansowanej w ramach projektu a nie opłaconej prywatnie.</a:t>
            </a:r>
            <a:endParaRPr lang="en-GB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23C3F28-4732-4CC5-9212-317EC1AB0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" y="530087"/>
            <a:ext cx="4147931" cy="5499651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90BF9C49-E59E-4FC3-9A89-B3A3A552472D}"/>
              </a:ext>
            </a:extLst>
          </p:cNvPr>
          <p:cNvSpPr/>
          <p:nvPr/>
        </p:nvSpPr>
        <p:spPr>
          <a:xfrm>
            <a:off x="622851" y="5155096"/>
            <a:ext cx="4161183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dla przedsiębiorstw działających w branży kultury i turystyki u partnerów zagranicznych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7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F13797-AA78-4DB0-8AF8-CE24A80D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PRZYKŁAD pomocy pośredniej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37DE5F-2768-40F3-9783-3104DADB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4210C1-9C47-4B2E-9174-FFB4D9C27612}"/>
              </a:ext>
            </a:extLst>
          </p:cNvPr>
          <p:cNvSpPr txBox="1"/>
          <p:nvPr/>
        </p:nvSpPr>
        <p:spPr>
          <a:xfrm>
            <a:off x="5829279" y="1867665"/>
            <a:ext cx="56586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Partner projektu prowadzi cykl bezpłatnych szkoleń/warsztatów dla MŚP. </a:t>
            </a:r>
          </a:p>
          <a:p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000" u="sng" dirty="0">
                <a:latin typeface="Verdana" panose="020B0604030504040204" pitchFamily="34" charset="0"/>
                <a:ea typeface="Verdana" panose="020B0604030504040204" pitchFamily="34" charset="0"/>
              </a:rPr>
              <a:t>Temat szkolenia: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jak zwiększyć efektywność energetyczną przedsiębiorstwa w celu uzyskania oszczędności i rozwinięcia działalności gospodarczej</a:t>
            </a:r>
          </a:p>
          <a:p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Jak obliczyć wartość pomocy?</a:t>
            </a:r>
          </a:p>
          <a:p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Koszty szkoleń podzielić przez liczbę uczestników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4C447DC-CD0D-4DCD-A0B3-CD39437F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3" y="2025927"/>
            <a:ext cx="4816751" cy="346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0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373" y="1165861"/>
            <a:ext cx="7063409" cy="5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57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19F7FA-803C-4AC9-BD14-DD963E6D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Kumulacja pomocy</a:t>
            </a:r>
            <a:b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EA5568-8C16-4FFB-8273-CF69CE485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57" y="2765652"/>
            <a:ext cx="4640598" cy="315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8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5CCE24-75E6-46C9-9F37-6C0C7E971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854" y="5073455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przedsiębiorstwa</a:t>
            </a:r>
            <a:endParaRPr lang="en-GB" sz="6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DA9BBCB-8E68-49D2-8525-60CC99FC3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9549" y="746470"/>
            <a:ext cx="5764694" cy="35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34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D28CC97-7A7B-426E-8B22-30B6EFE74B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642953"/>
              </p:ext>
            </p:extLst>
          </p:nvPr>
        </p:nvGraphicFramePr>
        <p:xfrm>
          <a:off x="296466" y="838430"/>
          <a:ext cx="8991826" cy="422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wal 6">
            <a:extLst>
              <a:ext uri="{FF2B5EF4-FFF2-40B4-BE49-F238E27FC236}">
                <a16:creationId xmlns:a16="http://schemas.microsoft.com/office/drawing/2014/main" id="{8F8FEB6A-2829-44BB-8707-656950DA3A95}"/>
              </a:ext>
            </a:extLst>
          </p:cNvPr>
          <p:cNvSpPr/>
          <p:nvPr/>
        </p:nvSpPr>
        <p:spPr>
          <a:xfrm>
            <a:off x="9288292" y="2405752"/>
            <a:ext cx="2482169" cy="914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Budżet własny, pożyczka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FE095A9B-3AA5-4151-8070-463BC84F0EC9}"/>
              </a:ext>
            </a:extLst>
          </p:cNvPr>
          <p:cNvSpPr/>
          <p:nvPr/>
        </p:nvSpPr>
        <p:spPr>
          <a:xfrm>
            <a:off x="9288292" y="4806375"/>
            <a:ext cx="2732314" cy="1456865"/>
          </a:xfrm>
          <a:prstGeom prst="ellipse">
            <a:avLst/>
          </a:prstGeom>
          <a:solidFill>
            <a:srgbClr val="17A4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dodatkowe bezzwrotne środki publiczne np. dotacja krajowa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F05A381-E6AA-42D8-851A-A125B4DD4A8B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9253139" y="3186241"/>
            <a:ext cx="398658" cy="787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600FA06E-E369-477F-A2FB-FB4A71AF3934}"/>
              </a:ext>
            </a:extLst>
          </p:cNvPr>
          <p:cNvCxnSpPr>
            <a:cxnSpLocks/>
          </p:cNvCxnSpPr>
          <p:nvPr/>
        </p:nvCxnSpPr>
        <p:spPr>
          <a:xfrm>
            <a:off x="9253139" y="4637314"/>
            <a:ext cx="376359" cy="425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834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009A433-D8E1-486C-A019-609000DA6B35}"/>
              </a:ext>
            </a:extLst>
          </p:cNvPr>
          <p:cNvSpPr/>
          <p:nvPr/>
        </p:nvSpPr>
        <p:spPr>
          <a:xfrm>
            <a:off x="1759351" y="2048719"/>
            <a:ext cx="2905245" cy="64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 publiczna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F3146BB-4248-4DE7-97A5-A2AD0B10FBEA}"/>
              </a:ext>
            </a:extLst>
          </p:cNvPr>
          <p:cNvSpPr/>
          <p:nvPr/>
        </p:nvSpPr>
        <p:spPr>
          <a:xfrm>
            <a:off x="1759351" y="2949548"/>
            <a:ext cx="2905245" cy="64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 publiczna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93B82C-D55D-4B9C-8ADA-34B546D43EB8}"/>
              </a:ext>
            </a:extLst>
          </p:cNvPr>
          <p:cNvSpPr/>
          <p:nvPr/>
        </p:nvSpPr>
        <p:spPr>
          <a:xfrm>
            <a:off x="1759351" y="3918878"/>
            <a:ext cx="2905245" cy="64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 de </a:t>
            </a:r>
            <a:r>
              <a:rPr lang="pl-PL" dirty="0" err="1"/>
              <a:t>minimis</a:t>
            </a:r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17BF34D-FF4D-4BB0-B395-78AE6D64E1D5}"/>
              </a:ext>
            </a:extLst>
          </p:cNvPr>
          <p:cNvSpPr/>
          <p:nvPr/>
        </p:nvSpPr>
        <p:spPr>
          <a:xfrm>
            <a:off x="6634222" y="2048719"/>
            <a:ext cx="2905245" cy="64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 publiczna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2720FA6-FA90-4F3C-8126-B3D90F35677D}"/>
              </a:ext>
            </a:extLst>
          </p:cNvPr>
          <p:cNvSpPr/>
          <p:nvPr/>
        </p:nvSpPr>
        <p:spPr>
          <a:xfrm>
            <a:off x="6634222" y="2914824"/>
            <a:ext cx="2905245" cy="64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 de </a:t>
            </a:r>
            <a:r>
              <a:rPr lang="pl-PL" dirty="0" err="1"/>
              <a:t>minimis</a:t>
            </a:r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C023CD4-45D5-4FA7-92CE-7317CA6EB933}"/>
              </a:ext>
            </a:extLst>
          </p:cNvPr>
          <p:cNvSpPr/>
          <p:nvPr/>
        </p:nvSpPr>
        <p:spPr>
          <a:xfrm>
            <a:off x="6634222" y="3895729"/>
            <a:ext cx="2905245" cy="64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Pomoc de </a:t>
            </a:r>
            <a:r>
              <a:rPr lang="pl-PL" dirty="0" err="1"/>
              <a:t>minimis</a:t>
            </a:r>
            <a:endParaRPr lang="pl-PL" dirty="0"/>
          </a:p>
        </p:txBody>
      </p:sp>
      <p:sp>
        <p:nvSpPr>
          <p:cNvPr id="6" name="Znak plus 5">
            <a:extLst>
              <a:ext uri="{FF2B5EF4-FFF2-40B4-BE49-F238E27FC236}">
                <a16:creationId xmlns:a16="http://schemas.microsoft.com/office/drawing/2014/main" id="{12FC5CAE-A14F-4108-BEA7-7D96EAD23FF3}"/>
              </a:ext>
            </a:extLst>
          </p:cNvPr>
          <p:cNvSpPr/>
          <p:nvPr/>
        </p:nvSpPr>
        <p:spPr>
          <a:xfrm>
            <a:off x="5269526" y="191561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Znak plus 8">
            <a:extLst>
              <a:ext uri="{FF2B5EF4-FFF2-40B4-BE49-F238E27FC236}">
                <a16:creationId xmlns:a16="http://schemas.microsoft.com/office/drawing/2014/main" id="{FA09867A-196A-4979-916D-E7B03DBE5C7D}"/>
              </a:ext>
            </a:extLst>
          </p:cNvPr>
          <p:cNvSpPr/>
          <p:nvPr/>
        </p:nvSpPr>
        <p:spPr>
          <a:xfrm>
            <a:off x="5254093" y="283001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Znak plus 23">
            <a:extLst>
              <a:ext uri="{FF2B5EF4-FFF2-40B4-BE49-F238E27FC236}">
                <a16:creationId xmlns:a16="http://schemas.microsoft.com/office/drawing/2014/main" id="{768057BD-1B49-4654-B981-5D2687EBCE73}"/>
              </a:ext>
            </a:extLst>
          </p:cNvPr>
          <p:cNvSpPr/>
          <p:nvPr/>
        </p:nvSpPr>
        <p:spPr>
          <a:xfrm>
            <a:off x="5238660" y="374441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id="{A9C2E917-1409-4663-AF9B-9A786CD5E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555585"/>
            <a:ext cx="10556112" cy="5520825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solidFill>
                  <a:srgbClr val="FF0000"/>
                </a:solidFill>
              </a:rPr>
              <a:t>KUMULACJA</a:t>
            </a:r>
          </a:p>
        </p:txBody>
      </p:sp>
      <p:sp>
        <p:nvSpPr>
          <p:cNvPr id="33" name="Łuk 32">
            <a:extLst>
              <a:ext uri="{FF2B5EF4-FFF2-40B4-BE49-F238E27FC236}">
                <a16:creationId xmlns:a16="http://schemas.microsoft.com/office/drawing/2014/main" id="{99A1BA2B-ACF4-451E-BD7D-1EA2EC17E6BF}"/>
              </a:ext>
            </a:extLst>
          </p:cNvPr>
          <p:cNvSpPr/>
          <p:nvPr/>
        </p:nvSpPr>
        <p:spPr>
          <a:xfrm>
            <a:off x="3161004" y="1199126"/>
            <a:ext cx="5069712" cy="1047509"/>
          </a:xfrm>
          <a:prstGeom prst="arc">
            <a:avLst>
              <a:gd name="adj1" fmla="val 10300582"/>
              <a:gd name="adj2" fmla="val 5360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Nawias klamrowy zamykający 33">
            <a:extLst>
              <a:ext uri="{FF2B5EF4-FFF2-40B4-BE49-F238E27FC236}">
                <a16:creationId xmlns:a16="http://schemas.microsoft.com/office/drawing/2014/main" id="{3EBB5D98-86D4-4C23-9E09-53F3AA806849}"/>
              </a:ext>
            </a:extLst>
          </p:cNvPr>
          <p:cNvSpPr/>
          <p:nvPr/>
        </p:nvSpPr>
        <p:spPr>
          <a:xfrm>
            <a:off x="9676435" y="2246635"/>
            <a:ext cx="92598" cy="11823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F89967D1-A9FA-4647-B5B9-6F3EFD35F0D1}"/>
              </a:ext>
            </a:extLst>
          </p:cNvPr>
          <p:cNvSpPr txBox="1"/>
          <p:nvPr/>
        </p:nvSpPr>
        <p:spPr>
          <a:xfrm>
            <a:off x="9989763" y="2534975"/>
            <a:ext cx="18466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>
                <a:solidFill>
                  <a:srgbClr val="FF0000"/>
                </a:solidFill>
              </a:rPr>
              <a:t>Niezależnie od kraju </a:t>
            </a:r>
          </a:p>
          <a:p>
            <a:r>
              <a:rPr lang="pl-PL" sz="1400" i="1" dirty="0">
                <a:solidFill>
                  <a:srgbClr val="FF0000"/>
                </a:solidFill>
              </a:rPr>
              <a:t>pochodzenia</a:t>
            </a:r>
          </a:p>
          <a:p>
            <a:r>
              <a:rPr lang="pl-PL" sz="1400" i="1" dirty="0">
                <a:solidFill>
                  <a:srgbClr val="FF0000"/>
                </a:solidFill>
              </a:rPr>
              <a:t>środków publicznych intensywności pomocy max 80%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8588254B-FED7-4533-A384-8F8294020C87}"/>
              </a:ext>
            </a:extLst>
          </p:cNvPr>
          <p:cNvSpPr txBox="1"/>
          <p:nvPr/>
        </p:nvSpPr>
        <p:spPr>
          <a:xfrm>
            <a:off x="10020629" y="3981359"/>
            <a:ext cx="184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>
                <a:solidFill>
                  <a:srgbClr val="FF0000"/>
                </a:solidFill>
              </a:rPr>
              <a:t>Kumulacja na poziomie krajowym</a:t>
            </a:r>
          </a:p>
        </p:txBody>
      </p:sp>
    </p:spTree>
    <p:extLst>
      <p:ext uri="{BB962C8B-B14F-4D97-AF65-F5344CB8AC3E}">
        <p14:creationId xmlns:p14="http://schemas.microsoft.com/office/powerpoint/2010/main" val="3215376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490C3E08-FF3C-4A9D-BEF8-0752A9393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172322"/>
              </p:ext>
            </p:extLst>
          </p:nvPr>
        </p:nvGraphicFramePr>
        <p:xfrm>
          <a:off x="486888" y="516835"/>
          <a:ext cx="11575241" cy="550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88546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373" y="1165861"/>
            <a:ext cx="7063409" cy="5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436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19F7FA-803C-4AC9-BD14-DD963E6D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Ocena pomocy</a:t>
            </a:r>
            <a:b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26C2DB1-9443-4611-BE65-6725765F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31" y="2596922"/>
            <a:ext cx="5266022" cy="327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09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AC6844-0631-4C06-B293-96EA8EF6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70" y="1483268"/>
            <a:ext cx="3880122" cy="2286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Przebieg oceny</a:t>
            </a: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8EA472-1551-4D5C-B596-F70F6800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Procedury oceny ustala IZ/WS</a:t>
            </a:r>
            <a:endParaRPr lang="pl-P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Ocena pomocy </a:t>
            </a: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przez ekspertów wspólnego sekretariatu (BSR) lub ekspertów zewnętrznych (SB, CE) lub tryb mieszany (PL-SK)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Ocena występowania pomocy może być kilkuetapowa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Ocena prowadzona na podstawie karty oceny lub listy sprawdzającej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trakcie oceny możliwe wyjaśnienia i prośba o dodatkowe dokumenty np. sprawozdania finansowe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Niektóre programy wymagają od beneficjenta testu pomocy publicznej (CE)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Niektóre programy wymagają dołączenia oświadczeń lub formularzy pomocy publicznej na etapie złożenia wniosku o dofinansowanie, najczęściej jednak przed podpisaniem umowy o dofinansowanie</a:t>
            </a:r>
          </a:p>
        </p:txBody>
      </p:sp>
    </p:spTree>
    <p:extLst>
      <p:ext uri="{BB962C8B-B14F-4D97-AF65-F5344CB8AC3E}">
        <p14:creationId xmlns:p14="http://schemas.microsoft.com/office/powerpoint/2010/main" val="42919921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AC6844-0631-4C06-B293-96EA8EF6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2390502"/>
            <a:ext cx="3455581" cy="2286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 ma wpływ na ocenę?</a:t>
            </a: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8EA472-1551-4D5C-B596-F70F6800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Rodzaj działań w projekcie: ogólny interes społeczny czy ryzyko wystąpienia działalności gospodarczej oraz korzyści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Ryzyko ze względu na typ beneficjenta i jego działalność (program BSR)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Prawdopodobieństwo wystąpienia pomocy większe jeśli:</a:t>
            </a:r>
          </a:p>
          <a:p>
            <a:pPr marL="817202" lvl="1" indent="-360000">
              <a:buFont typeface="+mj-lt"/>
              <a:buAutoNum type="alphaLcParenR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działania ogólnie opisane, </a:t>
            </a:r>
          </a:p>
          <a:p>
            <a:pPr marL="817202" lvl="1" indent="-360000">
              <a:buFont typeface="+mj-lt"/>
              <a:buAutoNum type="alphaLcParenR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podział odpowiedzialności między partnerami nie do końca klarowny, </a:t>
            </a:r>
          </a:p>
          <a:p>
            <a:pPr marL="817202" lvl="1" indent="-360000">
              <a:buFont typeface="+mj-lt"/>
              <a:buAutoNum type="alphaLcParenR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brak informacji jak zostaną wykorzystane wyniki realizacji działań, odpłatnie czy nie, brak upublicznienia.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Brak testu pomocy publicznej lub wyjaśnień na etapie oceny projektu 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67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AC6844-0631-4C06-B293-96EA8EF6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3" y="731520"/>
            <a:ext cx="3455581" cy="2286000"/>
          </a:xfrm>
        </p:spPr>
        <p:txBody>
          <a:bodyPr/>
          <a:lstStyle/>
          <a:p>
            <a:r>
              <a:rPr lang="pl-PL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Wyniki oceny</a:t>
            </a: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8EA472-1551-4D5C-B596-F70F68005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565" y="443889"/>
            <a:ext cx="6797233" cy="5970222"/>
          </a:xfrm>
        </p:spPr>
        <p:txBody>
          <a:bodyPr>
            <a:normAutofit fontScale="92500"/>
          </a:bodyPr>
          <a:lstStyle/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Ryzyko wystąpienia pomocy jest większe niż mniejsze = pozytywny wynik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Konkretne działania związane z działalnością niegospodarczą, przynależne do sfery działań publicznych (wynika to z wniosku, testu pomocy, wyjaśnień, innych dodatkowych dokumentów np. sprawozdań finansowych) = negatywny wynik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Informacja dostępna zawsze dla partnera projektu</a:t>
            </a:r>
          </a:p>
          <a:p>
            <a:pPr marL="0" indent="0">
              <a:buNone/>
            </a:pPr>
            <a:endParaRPr lang="pl-P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 oceniony z pomocą: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Beneficjent składa formularz pomocy publicznej lub de </a:t>
            </a:r>
            <a:r>
              <a:rPr lang="pl-PL" sz="18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przed podpisaniem umowy o dofinansowanie lub niezbędne oświadczenia np. możliwości odzyskania VAT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Poziom przyznanej w umowie pomocy wymaga monitorowania (zmniejszenie czy zwiększenie) przez cały okres realizacji projektu (kontrola/audyt projektu) oraz w okresie trwałości (jeśli podlega kontroli trwałości)</a:t>
            </a:r>
          </a:p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44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AC6844-0631-4C06-B293-96EA8EF6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3" y="731520"/>
            <a:ext cx="3455581" cy="228600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UWAGA</a:t>
            </a: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</a:t>
            </a: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8EA472-1551-4D5C-B596-F70F68005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0" y="731520"/>
            <a:ext cx="6944810" cy="497479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8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7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Projekty do 5 mln EUR bez pomocy publicznej (GBER) – VAT możliwy do odzyskania kwalifikowalny</a:t>
            </a:r>
          </a:p>
          <a:p>
            <a:pPr marL="0" indent="0">
              <a:buNone/>
            </a:pPr>
            <a:endParaRPr lang="pl-PL" sz="7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7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Projekty do 5 mln EUR z pomocą publiczną (GBER) – VAT możliwy do odzyskania niekwalifikowalny, dofinansowanie EFRR do wydatków netto  </a:t>
            </a:r>
          </a:p>
          <a:p>
            <a:pPr marL="0" indent="0">
              <a:buNone/>
            </a:pPr>
            <a:endParaRPr lang="pl-PL" sz="7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7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GBER art. 7  pkt 1 </a:t>
            </a:r>
            <a:r>
              <a:rPr lang="pl-PL" sz="72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Przy obliczaniu intensywności pomocy i kosztów kwalifikowalnych nie uwzględnia się podatku, który podlega zwrotowi zgodnie z obowiązującym krajowym prawem podatkowym</a:t>
            </a:r>
          </a:p>
          <a:p>
            <a:pPr marL="0" indent="0">
              <a:buNone/>
            </a:pPr>
            <a:endParaRPr lang="pl-PL" sz="7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7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Nie dotyczy pomocy de </a:t>
            </a:r>
            <a:r>
              <a:rPr lang="pl-PL" sz="7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7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!</a:t>
            </a:r>
          </a:p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</a:rPr>
              <a:t>		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44A0DAA-3714-4306-B8C9-6B6A7962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53" y="3232231"/>
            <a:ext cx="1943100" cy="1828800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D4F70585-231D-4C61-B8F1-8E365B57C8CC}"/>
              </a:ext>
            </a:extLst>
          </p:cNvPr>
          <p:cNvSpPr/>
          <p:nvPr/>
        </p:nvSpPr>
        <p:spPr>
          <a:xfrm>
            <a:off x="4456253" y="5231757"/>
            <a:ext cx="978408" cy="313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1460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373" y="1165861"/>
            <a:ext cx="7063409" cy="5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4C8E8-B030-4031-9894-92C2E50C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51" y="689250"/>
            <a:ext cx="10058400" cy="121089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Interpretacja</a:t>
            </a:r>
            <a:endParaRPr lang="en-GB" sz="3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C7295B-2034-43E3-8225-1604A8EFD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51" y="2077838"/>
            <a:ext cx="10463349" cy="2452238"/>
          </a:xfrm>
        </p:spPr>
        <p:txBody>
          <a:bodyPr>
            <a:normAutofit/>
          </a:bodyPr>
          <a:lstStyle/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przedsiębiorstwo</a:t>
            </a:r>
            <a:r>
              <a:rPr lang="pl-PL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podmiot prowadzący </a:t>
            </a:r>
            <a:r>
              <a:rPr lang="pl-PL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gospodarczą</a:t>
            </a:r>
            <a:r>
              <a:rPr lang="pl-PL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bez względu na jego status prawny i sposób finansowania (nie musi osiągać zysku: C-67/96).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l-PL" sz="2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działalność gospodarcza </a:t>
            </a:r>
            <a:r>
              <a:rPr lang="pl-PL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wszelka działalność polegająca na oferowaniu na rynku towarów i usług</a:t>
            </a:r>
          </a:p>
          <a:p>
            <a:pPr marL="360000" indent="-360000">
              <a:buFont typeface="Wingdings" panose="05000000000000000000" pitchFamily="2" charset="2"/>
              <a:buChar char="Ø"/>
            </a:pPr>
            <a:endParaRPr lang="pl-PL" sz="2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E27D329-949A-4A04-BD79-282873715113}"/>
              </a:ext>
            </a:extLst>
          </p:cNvPr>
          <p:cNvSpPr txBox="1"/>
          <p:nvPr/>
        </p:nvSpPr>
        <p:spPr>
          <a:xfrm>
            <a:off x="1053549" y="1355621"/>
            <a:ext cx="10641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Wyrok Trybunału Sprawiedliwości z dnia 12 września 2000 r. w sprawach połączonych od C-180/98 do C-184/98</a:t>
            </a:r>
            <a:endParaRPr lang="en-GB" i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113F35C-6607-46B2-B489-D6EE54EB8360}"/>
              </a:ext>
            </a:extLst>
          </p:cNvPr>
          <p:cNvSpPr txBox="1"/>
          <p:nvPr/>
        </p:nvSpPr>
        <p:spPr>
          <a:xfrm>
            <a:off x="788503" y="5502379"/>
            <a:ext cx="1064149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Zawiadomienie Komisji w sprawie pojęcia pomocy państwa w rozumieniu art. 107 ust. 1 Traktatu o funkcjonowaniu Unii Europejskiej </a:t>
            </a:r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(2016/C 262/01)</a:t>
            </a:r>
            <a:r>
              <a:rPr lang="pl-PL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pl-PL" sz="1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Preambuła rozporządzenia de </a:t>
            </a:r>
            <a:r>
              <a:rPr lang="pl-PL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Załącznik I do rozporządzenia 651/2014 (GBER) - def MŚP</a:t>
            </a:r>
          </a:p>
          <a:p>
            <a:pPr algn="ctr"/>
            <a:endParaRPr lang="pl-PL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580D56D-277D-4544-AF96-6D8BB672B38C}"/>
              </a:ext>
            </a:extLst>
          </p:cNvPr>
          <p:cNvSpPr txBox="1"/>
          <p:nvPr/>
        </p:nvSpPr>
        <p:spPr>
          <a:xfrm>
            <a:off x="1689914" y="4407395"/>
            <a:ext cx="9090694" cy="7877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indent="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</a:t>
            </a:r>
            <a:r>
              <a:rPr lang="pl-PL" sz="18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651/2014 (GBER) – pojęcie przedsiębiorstwa w </a:t>
            </a:r>
            <a:r>
              <a:rPr lang="pl-PL" sz="1800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zał</a:t>
            </a:r>
            <a:r>
              <a:rPr lang="pl-PL" sz="18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</a:t>
            </a:r>
          </a:p>
          <a:p>
            <a:pPr marL="0" indent="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2831/2023 (</a:t>
            </a:r>
            <a:r>
              <a:rPr lang="pl-PL" sz="1800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</a:t>
            </a:r>
            <a:r>
              <a:rPr lang="pl-PL" sz="18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de </a:t>
            </a:r>
            <a:r>
              <a:rPr lang="pl-PL" sz="1800" dirty="0" err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18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– pojęcie przedsiębiorstwa w preambule </a:t>
            </a:r>
            <a:endParaRPr lang="en-GB" sz="18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58C232B-EE10-46F0-BA54-29C71D060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2379"/>
            <a:ext cx="960699" cy="7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9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C3D562-73EE-40FE-87B7-0E3AA884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594" y="1045100"/>
            <a:ext cx="9819861" cy="1616765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Odpowiedzialność partnera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4A6147C-732D-425A-9504-F760CF5B1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45" y="2452689"/>
            <a:ext cx="3075401" cy="325879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AF0763F-73A4-498E-B525-B611D58D00E9}"/>
              </a:ext>
            </a:extLst>
          </p:cNvPr>
          <p:cNvSpPr txBox="1"/>
          <p:nvPr/>
        </p:nvSpPr>
        <p:spPr>
          <a:xfrm>
            <a:off x="6260044" y="5262228"/>
            <a:ext cx="6094070" cy="126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tabLst/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Szukaj informacji w podręczniku programu, podręczniku pomocy publicznej/ </a:t>
            </a:r>
            <a:r>
              <a:rPr kumimoji="0" lang="pl-PL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fact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l-PL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sheet</a:t>
            </a:r>
            <a:r>
              <a:rPr lang="pl-PL" i="1" dirty="0">
                <a:latin typeface="Verdana" panose="020B0604030504040204" pitchFamily="34" charset="0"/>
                <a:ea typeface="Verdana" panose="020B0604030504040204" pitchFamily="34" charset="0"/>
              </a:rPr>
              <a:t>, szkoleniu on </a:t>
            </a:r>
            <a:r>
              <a:rPr lang="pl-PL" i="1" dirty="0" err="1">
                <a:latin typeface="Verdana" panose="020B0604030504040204" pitchFamily="34" charset="0"/>
                <a:ea typeface="Verdana" panose="020B0604030504040204" pitchFamily="34" charset="0"/>
              </a:rPr>
              <a:t>line</a:t>
            </a:r>
            <a:endParaRPr kumimoji="0" lang="pl-PL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tabLst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1822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1348901-313A-429F-B260-411A941A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876" y="1098430"/>
            <a:ext cx="6492240" cy="52578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tabLst/>
              <a:defRPr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 zatwierdzeniu wniosku: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tabLst/>
              <a:defRPr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złożenie wymaganych przez WS dokumentów potrzebnych do udzielenia pomocy publicznej/ de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minimis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  <a:tabLst/>
              <a:defRPr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Formularze informacji o pomocy de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minimis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lub innej niż pomoc de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minimis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dostępne na stronach UOKIK wypełniają tylko partnerzy projektów, którzy otrzymują pomoc od IZ w Polsce; ewentualnie inne deklaracje / oświadczenia o otrzymanej pomocy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  <a:tabLst/>
              <a:defRPr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Deklaracja VAT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  <a:tabLst/>
              <a:defRPr/>
            </a:pP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7D49867-A207-436D-884C-7223D883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9" y="1473004"/>
            <a:ext cx="2516868" cy="31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1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9D2C5EF-FEDF-4F54-BE67-21CF53A923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44547" y="291549"/>
            <a:ext cx="9399314" cy="4882336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60998769-2EFD-44FF-89B1-287B361EF1D3}"/>
              </a:ext>
            </a:extLst>
          </p:cNvPr>
          <p:cNvSpPr/>
          <p:nvPr/>
        </p:nvSpPr>
        <p:spPr>
          <a:xfrm>
            <a:off x="1515615" y="4820856"/>
            <a:ext cx="512858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Beneficjenci otrzymują pomoc w formie dotacji i wypełniają tylko pkt A</a:t>
            </a:r>
            <a:endParaRPr lang="en-GB" sz="1600" dirty="0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2FD017C8-3B36-4E43-ADDB-D2E5082FBE40}"/>
              </a:ext>
            </a:extLst>
          </p:cNvPr>
          <p:cNvSpPr/>
          <p:nvPr/>
        </p:nvSpPr>
        <p:spPr>
          <a:xfrm>
            <a:off x="6644204" y="4815070"/>
            <a:ext cx="5194850" cy="1279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Należy wypełnić tylko, jeśli beneficjentem jest spółka, a jej wspólnik otrzymuje pomoc w formie ulg i zwolnień podatkowych, a nie dotacji właścicielem nieruchomości lub płatnikiem podatku jest jej wspólnik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210187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9D8534F-90A2-499A-83C5-B5F1F5093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70" y="437322"/>
            <a:ext cx="11011761" cy="5883965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9069B393-183B-4616-BC0C-74B1D22219EE}"/>
              </a:ext>
            </a:extLst>
          </p:cNvPr>
          <p:cNvSpPr/>
          <p:nvPr/>
        </p:nvSpPr>
        <p:spPr>
          <a:xfrm>
            <a:off x="6546574" y="795130"/>
            <a:ext cx="3843130" cy="1298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Aktualna </a:t>
            </a:r>
            <a:r>
              <a:rPr lang="pl-PL" sz="18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identyfikatorów gmin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znajduje się na stronach UOKIK w sekcji </a:t>
            </a: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Pliki pomocne przy sporządzaniu sprawozdań i instrukcje</a:t>
            </a:r>
            <a:endParaRPr lang="en-GB" dirty="0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E5D32A17-20EE-4387-83F8-C14F1947D790}"/>
              </a:ext>
            </a:extLst>
          </p:cNvPr>
          <p:cNvCxnSpPr/>
          <p:nvPr/>
        </p:nvCxnSpPr>
        <p:spPr>
          <a:xfrm>
            <a:off x="3882887" y="1417983"/>
            <a:ext cx="23853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0127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8BB33E8-65D0-4BE9-AF7C-89C80B90D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43340"/>
            <a:ext cx="11290851" cy="3392556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4BF47868-8128-4C41-BE15-A956D4FBD9FB}"/>
              </a:ext>
            </a:extLst>
          </p:cNvPr>
          <p:cNvSpPr/>
          <p:nvPr/>
        </p:nvSpPr>
        <p:spPr>
          <a:xfrm>
            <a:off x="4306959" y="1895063"/>
            <a:ext cx="7129668" cy="1683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 err="1"/>
              <a:t>Mikroprzedsiębiorca</a:t>
            </a:r>
            <a:r>
              <a:rPr lang="pl-PL" dirty="0"/>
              <a:t> &lt; 10 pracowników, obrót roczny ≤ 2 mln EUR</a:t>
            </a:r>
          </a:p>
          <a:p>
            <a:endParaRPr lang="pl-PL" dirty="0"/>
          </a:p>
          <a:p>
            <a:r>
              <a:rPr lang="pl-PL" dirty="0"/>
              <a:t>Mały przedsiębiorca &lt; 50 pracowników, obrót roczny ≤ 10 mln EUR</a:t>
            </a:r>
          </a:p>
          <a:p>
            <a:endParaRPr lang="pl-PL" dirty="0"/>
          </a:p>
          <a:p>
            <a:r>
              <a:rPr lang="pl-PL" dirty="0"/>
              <a:t>Średni przedsiębiorca &lt; 250 pracowników, obrót roczny ≤ 50 mln EUR</a:t>
            </a:r>
          </a:p>
          <a:p>
            <a:endParaRPr lang="en-GB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9F46CE25-DEF6-49BE-A038-3F0C0CEB67F5}"/>
              </a:ext>
            </a:extLst>
          </p:cNvPr>
          <p:cNvSpPr/>
          <p:nvPr/>
        </p:nvSpPr>
        <p:spPr>
          <a:xfrm>
            <a:off x="569843" y="3988905"/>
            <a:ext cx="11184835" cy="2191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Pojęcie przedsiębiorstwa i działalności gospodarczej zostało wyjaśnione w Zawiadomieniu Komisji w sprawie pojęcia pomocy państwa w rozumieniu art. 107 ust. 1 Traktatu o funkcjonowaniu Unii Europejskiej (2016/C 262/01). </a:t>
            </a:r>
          </a:p>
          <a:p>
            <a:pPr algn="ctr"/>
            <a:endParaRPr lang="pl-PL" sz="1600" dirty="0"/>
          </a:p>
          <a:p>
            <a:pPr algn="ctr"/>
            <a:r>
              <a:rPr lang="pl-PL" sz="1600" dirty="0"/>
              <a:t>Trybunał Sprawiedliwości konsekwentnie definiuje przedsiębiorstwa jako podmioty prowadzące działalność gospodarczą, bez względu na ich status prawny i sposób ich finansowania. Dlatego przedsiębiorcami mogą być zarówno podmioty publiczne jak i prywatne np. stowarzyszenia, fundacje, muzeum, jednostka samorządu publicznego, organizacje prowadzące badania i upowszechniająca wiedzę (np. uczelnia, instytut badawczy) w zakresie w jakim prowadzą działalność gospodarczą rozumianą jako wszelką działalność polegająca na oferowaniu na rynku towarów i usług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6493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F832756-0449-4433-80AC-E3D6B99700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9" y="2358886"/>
            <a:ext cx="11317357" cy="1921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EBA4768F-722D-4B8C-BACD-9F80F9CFFECD}"/>
              </a:ext>
            </a:extLst>
          </p:cNvPr>
          <p:cNvSpPr/>
          <p:nvPr/>
        </p:nvSpPr>
        <p:spPr>
          <a:xfrm>
            <a:off x="5804452" y="503583"/>
            <a:ext cx="50888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klas PKD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znajduje się na stronach UOKIK w sekcji </a:t>
            </a:r>
            <a:r>
              <a:rPr lang="pl-PL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Pliki pomocne przy sporządzaniu sprawozdań i instrukcje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75468A4E-1245-44AD-B192-79B15E7AAB57}"/>
              </a:ext>
            </a:extLst>
          </p:cNvPr>
          <p:cNvSpPr/>
          <p:nvPr/>
        </p:nvSpPr>
        <p:spPr>
          <a:xfrm>
            <a:off x="1391479" y="4479233"/>
            <a:ext cx="9607826" cy="1722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Jeżeli brak jest możliwości ustalenia jednej takiej działalności, podaje się klasę NACE tej działalności, która generuje największy przychód.</a:t>
            </a:r>
          </a:p>
          <a:p>
            <a:pPr algn="ctr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Klasy NACE reguluje Rozporządzenie (WE) nr 1893/2006 Parlamentu Europejskiego i Rady z dnia 20 grudnia 2006 r. w sprawie statystycznej klasyfikacji działalności gospodarczej NACE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 i zmieniające rozporządzenie Rady (EWG) nr 3037/90 oraz niektóre rozporządzenia WE w sprawie określonych dziedzin statystycznych </a:t>
            </a:r>
            <a:endParaRPr lang="en-GB" dirty="0"/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1B0C3529-C312-4557-81C7-3272A1DDA35E}"/>
              </a:ext>
            </a:extLst>
          </p:cNvPr>
          <p:cNvCxnSpPr/>
          <p:nvPr/>
        </p:nvCxnSpPr>
        <p:spPr>
          <a:xfrm flipH="1">
            <a:off x="2358887" y="1099930"/>
            <a:ext cx="3366052" cy="2067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405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B64B08C-0B79-4390-B3E1-EB8EAB545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78" y="152400"/>
            <a:ext cx="10482470" cy="5658678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B4A35A57-FEEC-491A-A0B4-999787D5E497}"/>
              </a:ext>
            </a:extLst>
          </p:cNvPr>
          <p:cNvSpPr/>
          <p:nvPr/>
        </p:nvSpPr>
        <p:spPr>
          <a:xfrm>
            <a:off x="1449521" y="5000263"/>
            <a:ext cx="9965634" cy="1346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UWAGA: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podmioty o złożonej strukturze, na które składa się wiele powiązanych ze sobą jednostek o odrębnej osobowości prawnej, trzeba traktować jak jednolity organizm gospodarczy. Wszystkie podmioty, które są kontrolowane (prawnie lub faktycznie) przez ten sam podmiot, należy traktować jako jedno przedsiębiorstwo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508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6FB000D-1A46-423F-951D-EE3C7546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86" y="0"/>
            <a:ext cx="7893935" cy="6076709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F93BD69C-7EA7-44FD-B950-148DC295DD39}"/>
              </a:ext>
            </a:extLst>
          </p:cNvPr>
          <p:cNvSpPr/>
          <p:nvPr/>
        </p:nvSpPr>
        <p:spPr>
          <a:xfrm>
            <a:off x="9276522" y="0"/>
            <a:ext cx="2915478" cy="3286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UWAGA: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jakakolwiek odpowiedź twierdząca w pkt 1-5 oznacza, że przedsiębiorca jest w trudnej sytuacji i nie może otrzymać pomocy publicznej, o którą się ubiega.  Powinien ubiegać się o pomoc na restrukturyzację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A1336651-B059-4EB0-B727-79227BCACF84}"/>
              </a:ext>
            </a:extLst>
          </p:cNvPr>
          <p:cNvSpPr/>
          <p:nvPr/>
        </p:nvSpPr>
        <p:spPr>
          <a:xfrm>
            <a:off x="8534400" y="3352800"/>
            <a:ext cx="3657600" cy="2723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6 -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Wypełnia się jedynie w przypadku innych form pomocy, takich jak: pożyczki, gwarancje, odroczenia, rozłożenia na raty w celu ustalenia stopy referencyjnej czyli zdolności pożyczkowej przedsiębiorcy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8959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FBB7361-ED2C-48AF-BBD5-4C988253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3" y="1656522"/>
            <a:ext cx="10416209" cy="2650436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9792167D-F710-4669-B033-8C61682CF474}"/>
              </a:ext>
            </a:extLst>
          </p:cNvPr>
          <p:cNvSpPr/>
          <p:nvPr/>
        </p:nvSpPr>
        <p:spPr>
          <a:xfrm>
            <a:off x="5300869" y="4784034"/>
            <a:ext cx="5989983" cy="1159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Dopóki pomoc, wynikająca z decyzji Komisji Europejskiej, nie zostanie zwrócona, nie  można udzielić nowej pomocy publicznej. Decyzje o zwrocie na stronach 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1375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A3A559-5DD2-401A-9D66-BEB04194D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90276" cy="6321287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E9858B64-203A-423C-AE8F-BCC251689787}"/>
              </a:ext>
            </a:extLst>
          </p:cNvPr>
          <p:cNvSpPr/>
          <p:nvPr/>
        </p:nvSpPr>
        <p:spPr>
          <a:xfrm>
            <a:off x="8931965" y="286719"/>
            <a:ext cx="3167269" cy="548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Odpowiedź twierdząca nie wyklucza przyznania pomocy. Porównuje się dane dot. wykluczenia do faktycznych warunków pomocy, która jest udzielana. 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Pkt 3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Jeśli działalność jest prowadzona w sektorze wykluczonym ale zachowana jest rozdzielność rachunkowa pomoc może zostać udzielona.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Interregach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dopuszczalna pomoc z art. 1 ust 3 w sektorze rolnym, rybołówstwa i akwakultury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27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D3EA81-3E00-48B5-B8F9-83C42EE9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901148"/>
            <a:ext cx="10548729" cy="450019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pl-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pl-PL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Konieczna jest analiza każdego podmiotu przez pryzmat prowadzonej działalności gospodarczej w warunkach normalnej konkurencji.</a:t>
            </a: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CFEF369-FFFD-44BC-A625-7CE0B46D3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642" y="3232785"/>
            <a:ext cx="3114675" cy="146685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4990089-D54B-41DB-891C-255418EAF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257" y="3289935"/>
            <a:ext cx="32480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30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BEE6B61-8A5C-4EB8-88F2-AFE853D7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340850" cy="6347790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8D70CE85-65DF-4A7C-933F-3A047A20741C}"/>
              </a:ext>
            </a:extLst>
          </p:cNvPr>
          <p:cNvSpPr/>
          <p:nvPr/>
        </p:nvSpPr>
        <p:spPr>
          <a:xfrm>
            <a:off x="9356035" y="1643270"/>
            <a:ext cx="2835965" cy="4651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Można wpisać nr i nazwę projektu, w którym inwestycja, działanie, usługa zostały opisane bez szczegółowego opisu</a:t>
            </a:r>
          </a:p>
          <a:p>
            <a:pPr lvl="0">
              <a:lnSpc>
                <a:spcPct val="107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pk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5 ta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część formularza nie dotyczy pomocy, o którą ubiega się beneficjent więc jej nie wypełnia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818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F2B25DF-7162-4D9B-84EF-CAFF5CAE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" y="424071"/>
            <a:ext cx="10694504" cy="4093160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B4C23A1E-ADDF-46E3-A9CD-ADEA1A73EC1A}"/>
              </a:ext>
            </a:extLst>
          </p:cNvPr>
          <p:cNvSpPr/>
          <p:nvPr/>
        </p:nvSpPr>
        <p:spPr>
          <a:xfrm>
            <a:off x="4373217" y="4447192"/>
            <a:ext cx="3445565" cy="1847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„tak” w pkt 2 ponieważ pomoc zostanie przeznaczona na zidentyfikowane koszty, tj. koszty ponoszone w ramach projektu, nawet jeśli są ponoszone w ramach kosztów uproszczonych</a:t>
            </a:r>
            <a:endParaRPr lang="en-GB" sz="1600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EBD558F3-7F3F-4A55-81FB-67300A3FAE25}"/>
              </a:ext>
            </a:extLst>
          </p:cNvPr>
          <p:cNvSpPr/>
          <p:nvPr/>
        </p:nvSpPr>
        <p:spPr>
          <a:xfrm>
            <a:off x="129167" y="4447193"/>
            <a:ext cx="4041913" cy="1847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„tak’” w pkt 1  jeśli pomoc była udzielona już na pokrycie tych samych kosztów, np. w formie dotacji krajowej lub np. pomoc w formie ulgi lub rozłożenia na raty w inwestycji, która została zapoczątkowana przed realizacją projektu</a:t>
            </a:r>
            <a:endParaRPr lang="en-GB" sz="1600" dirty="0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36C3E368-E14A-4899-886C-87A02F06FA4C}"/>
              </a:ext>
            </a:extLst>
          </p:cNvPr>
          <p:cNvSpPr/>
          <p:nvPr/>
        </p:nvSpPr>
        <p:spPr>
          <a:xfrm>
            <a:off x="8454887" y="4577745"/>
            <a:ext cx="2835965" cy="1656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punkt 4 nie dotyczy pomocy w formie dotacji  należy zaznaczyć „nie dotyczy”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255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6C2CF2A-6345-4816-8BA1-73A49BE2DB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1776" y="-2428676"/>
            <a:ext cx="6308201" cy="1116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4E8B01C4-4091-4D0A-8613-AF4D45AD73FA}"/>
              </a:ext>
            </a:extLst>
          </p:cNvPr>
          <p:cNvSpPr/>
          <p:nvPr/>
        </p:nvSpPr>
        <p:spPr>
          <a:xfrm>
            <a:off x="1033669" y="1815548"/>
            <a:ext cx="129871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1.10.2023</a:t>
            </a:r>
            <a:endParaRPr lang="en-GB" dirty="0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8519CB8E-6EBC-4EEC-A373-BAE1E0CCAFDC}"/>
              </a:ext>
            </a:extLst>
          </p:cNvPr>
          <p:cNvSpPr/>
          <p:nvPr/>
        </p:nvSpPr>
        <p:spPr>
          <a:xfrm>
            <a:off x="1908313" y="2743198"/>
            <a:ext cx="15770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MFIPR jako Instytucja Zarządzająca</a:t>
            </a:r>
            <a:endParaRPr lang="en-GB" dirty="0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1141B786-5756-40EA-BD11-DE340BEE5EAB}"/>
              </a:ext>
            </a:extLst>
          </p:cNvPr>
          <p:cNvSpPr/>
          <p:nvPr/>
        </p:nvSpPr>
        <p:spPr>
          <a:xfrm>
            <a:off x="3432313" y="1828799"/>
            <a:ext cx="1921565" cy="3458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Ustawa z dnia 28 kwietnia 2022 r. o zasadach realizacji zadań finansowanych ze środków europejskich w perspektywie finansowej 2021-2027, art. 30 ust.4</a:t>
            </a:r>
            <a:endParaRPr lang="en-GB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54DEF2D2-639F-4F62-810F-2F08E18EC6D2}"/>
              </a:ext>
            </a:extLst>
          </p:cNvPr>
          <p:cNvSpPr/>
          <p:nvPr/>
        </p:nvSpPr>
        <p:spPr>
          <a:xfrm>
            <a:off x="5380382" y="1835428"/>
            <a:ext cx="1789044" cy="447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SA.1</a:t>
            </a:r>
            <a:r>
              <a:rPr lang="pl-PL" sz="1600" dirty="0"/>
              <a:t>11014</a:t>
            </a:r>
            <a:r>
              <a:rPr lang="en-GB" sz="1600" dirty="0"/>
              <a:t> </a:t>
            </a:r>
            <a:r>
              <a:rPr lang="pl-PL" sz="1600" dirty="0"/>
              <a:t>Rozporządzenie Ministra Funduszy i Polityki Regionalnej z dnia 11 grudnia 2022 r. w sprawie udzielania pomocy de </a:t>
            </a:r>
            <a:r>
              <a:rPr lang="pl-PL" sz="1600" dirty="0" err="1"/>
              <a:t>minimis</a:t>
            </a:r>
            <a:r>
              <a:rPr lang="pl-PL" sz="1600" dirty="0"/>
              <a:t> oraz pomocy publicznej w ramach programów </a:t>
            </a:r>
            <a:r>
              <a:rPr lang="pl-PL" sz="1600" dirty="0" err="1"/>
              <a:t>Interreg</a:t>
            </a:r>
            <a:r>
              <a:rPr lang="pl-PL" sz="1600" dirty="0"/>
              <a:t> na lata 2021-2027</a:t>
            </a:r>
            <a:endParaRPr lang="en-GB" sz="1600" dirty="0"/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E9452625-01A5-4634-9E42-771DD14D79E2}"/>
              </a:ext>
            </a:extLst>
          </p:cNvPr>
          <p:cNvSpPr/>
          <p:nvPr/>
        </p:nvSpPr>
        <p:spPr>
          <a:xfrm>
            <a:off x="7222435" y="2173355"/>
            <a:ext cx="1073426" cy="11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A1.1</a:t>
            </a:r>
            <a:r>
              <a:rPr lang="pl-PL" dirty="0"/>
              <a:t> dotacja</a:t>
            </a:r>
            <a:endParaRPr lang="en-GB" dirty="0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FFCC858F-22FE-4B18-8047-0DE16446A07A}"/>
              </a:ext>
            </a:extLst>
          </p:cNvPr>
          <p:cNvSpPr/>
          <p:nvPr/>
        </p:nvSpPr>
        <p:spPr>
          <a:xfrm>
            <a:off x="8348870" y="2160105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1000 000</a:t>
            </a:r>
            <a:endParaRPr lang="en-GB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DFD876D5-3B43-4F0E-AC0E-724B1DBBFB5F}"/>
              </a:ext>
            </a:extLst>
          </p:cNvPr>
          <p:cNvSpPr/>
          <p:nvPr/>
        </p:nvSpPr>
        <p:spPr>
          <a:xfrm>
            <a:off x="9322905" y="215347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1000 000</a:t>
            </a:r>
            <a:endParaRPr lang="en-GB" dirty="0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7999F1D2-62B2-4666-9EC4-CD0DCF6C2357}"/>
              </a:ext>
            </a:extLst>
          </p:cNvPr>
          <p:cNvSpPr/>
          <p:nvPr/>
        </p:nvSpPr>
        <p:spPr>
          <a:xfrm>
            <a:off x="10416209" y="2146853"/>
            <a:ext cx="1126433" cy="889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A.25</a:t>
            </a:r>
            <a:endParaRPr lang="en-GB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AA58D78-AFAB-41AB-8161-0C07474E6D8E}"/>
              </a:ext>
            </a:extLst>
          </p:cNvPr>
          <p:cNvSpPr/>
          <p:nvPr/>
        </p:nvSpPr>
        <p:spPr>
          <a:xfrm>
            <a:off x="0" y="4068417"/>
            <a:ext cx="3326296" cy="20540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data zawarcia umowy lub przysporzenia korzyści np. szkolenia, udziału w tragach, wydania publikacji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02B4BF-4406-46CE-B7E5-E2B4F9212522}"/>
              </a:ext>
            </a:extLst>
          </p:cNvPr>
          <p:cNvCxnSpPr/>
          <p:nvPr/>
        </p:nvCxnSpPr>
        <p:spPr>
          <a:xfrm flipV="1">
            <a:off x="1325217" y="2769704"/>
            <a:ext cx="0" cy="1272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wal 15">
            <a:extLst>
              <a:ext uri="{FF2B5EF4-FFF2-40B4-BE49-F238E27FC236}">
                <a16:creationId xmlns:a16="http://schemas.microsoft.com/office/drawing/2014/main" id="{984FA7D4-893D-4163-B72F-E05A2028E5FD}"/>
              </a:ext>
            </a:extLst>
          </p:cNvPr>
          <p:cNvSpPr/>
          <p:nvPr/>
        </p:nvSpPr>
        <p:spPr>
          <a:xfrm>
            <a:off x="7209183" y="4386470"/>
            <a:ext cx="4611756" cy="18291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Wartość nominalna =  całkowita wielkość dofinansowania budżetu partnera w projekcie Wartość brutto = wartość wypłaconego dofinansowania.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01E85F8E-1068-4B73-AC3A-34A1365E712E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8666923" y="3101010"/>
            <a:ext cx="848138" cy="1285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9628708F-749F-4857-B115-D1F0F320368A}"/>
              </a:ext>
            </a:extLst>
          </p:cNvPr>
          <p:cNvCxnSpPr/>
          <p:nvPr/>
        </p:nvCxnSpPr>
        <p:spPr>
          <a:xfrm flipV="1">
            <a:off x="9541565" y="3101009"/>
            <a:ext cx="569844" cy="1232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wal 16">
            <a:extLst>
              <a:ext uri="{FF2B5EF4-FFF2-40B4-BE49-F238E27FC236}">
                <a16:creationId xmlns:a16="http://schemas.microsoft.com/office/drawing/2014/main" id="{E6C4C105-3E8D-4A60-9075-ABA775F929C4}"/>
              </a:ext>
            </a:extLst>
          </p:cNvPr>
          <p:cNvSpPr/>
          <p:nvPr/>
        </p:nvSpPr>
        <p:spPr>
          <a:xfrm>
            <a:off x="9803757" y="3525078"/>
            <a:ext cx="2298023" cy="7553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Dla art. 20a –  a25.1/ pomoc de </a:t>
            </a:r>
            <a:r>
              <a:rPr lang="pl-PL" sz="1200" dirty="0" err="1">
                <a:solidFill>
                  <a:schemeClr val="tx1"/>
                </a:solidFill>
              </a:rPr>
              <a:t>minimis</a:t>
            </a:r>
            <a:r>
              <a:rPr lang="pl-PL" sz="1200" dirty="0">
                <a:solidFill>
                  <a:schemeClr val="tx1"/>
                </a:solidFill>
              </a:rPr>
              <a:t> - e2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15E7F4C-AD93-4807-8186-82AC3ABE807C}"/>
              </a:ext>
            </a:extLst>
          </p:cNvPr>
          <p:cNvCxnSpPr>
            <a:cxnSpLocks/>
          </p:cNvCxnSpPr>
          <p:nvPr/>
        </p:nvCxnSpPr>
        <p:spPr>
          <a:xfrm flipH="1" flipV="1">
            <a:off x="10952768" y="3062091"/>
            <a:ext cx="1" cy="450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3235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8B39EDC-9A9B-4BF5-BE5F-3A95C47B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19"/>
            <a:ext cx="10669079" cy="29168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F0F270-F7BE-4329-8702-3F2ADA0A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95" y="3411639"/>
            <a:ext cx="11046106" cy="2654490"/>
          </a:xfrm>
          <a:prstGeom prst="rect">
            <a:avLst/>
          </a:prstGeom>
        </p:spPr>
      </p:pic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25091DF0-8DBE-4C58-B096-F8B9B3DB4A0B}"/>
              </a:ext>
            </a:extLst>
          </p:cNvPr>
          <p:cNvSpPr/>
          <p:nvPr/>
        </p:nvSpPr>
        <p:spPr>
          <a:xfrm>
            <a:off x="0" y="44965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2730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6A7F981-E911-483C-BBFD-7E2FE0DE2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1" y="208345"/>
            <a:ext cx="10230678" cy="5671930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B41AEABE-5ED4-4F29-95F0-DE1049B06CE9}"/>
              </a:ext>
            </a:extLst>
          </p:cNvPr>
          <p:cNvSpPr/>
          <p:nvPr/>
        </p:nvSpPr>
        <p:spPr>
          <a:xfrm>
            <a:off x="1656522" y="5502588"/>
            <a:ext cx="7871791" cy="75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12850" algn="l"/>
              </a:tabLs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Punkt 6 i 7 nie dotyczą pomocy w projekcie - nie wypełnia się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44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0ED072A-3532-4834-982D-B58BC0EF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5" y="132523"/>
            <a:ext cx="8547653" cy="6164106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06A793D2-ED0F-4982-B966-AAF3CEAC083B}"/>
              </a:ext>
            </a:extLst>
          </p:cNvPr>
          <p:cNvSpPr/>
          <p:nvPr/>
        </p:nvSpPr>
        <p:spPr>
          <a:xfrm>
            <a:off x="9024731" y="808381"/>
            <a:ext cx="2994991" cy="4359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Jeśli w tabeli w punkcie 5 w sekcji E wykazano jakąkolwiek pomoc z innych źródeł do kosztów projektu, to trzeba wypełnić również punkty od 8a do 8e w sekcji E. Podaj informacje dotyczące przedsięwzięcia, na realizację którego tę pomoc otrzymałeś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057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924CE3-BF6D-45DA-B2C2-B541B212ED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7" y="1033670"/>
            <a:ext cx="9965633" cy="3498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6280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F17B391-2165-4553-B8DE-6DF3BCD2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4300"/>
              </a:lnSpc>
            </a:pPr>
            <a:r>
              <a:rPr lang="pl-PL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Udzielanie pomocy pośredniej art. 20 a GBER </a:t>
            </a:r>
            <a:endParaRPr lang="en-GB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8AD4BF-7AC3-42BF-AC01-E2869013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828" y="102436"/>
            <a:ext cx="7384648" cy="6755564"/>
          </a:xfrm>
          <a:noFill/>
        </p:spPr>
        <p:txBody>
          <a:bodyPr>
            <a:normAutofit/>
          </a:bodyPr>
          <a:lstStyle/>
          <a:p>
            <a:pPr marL="457200" indent="-457200">
              <a:lnSpc>
                <a:spcPts val="2700"/>
              </a:lnSpc>
              <a:spcBef>
                <a:spcPts val="0"/>
              </a:spcBef>
              <a:buNone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Partner udzielający pomocy publicznej na podstawie art. 20a GBER w ramach programu pomocowego zgłoszonego przez IZ w Polsce:</a:t>
            </a: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None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Zbiera od ostatecznych odbiorców wypełnione formularze pomocy publicznej</a:t>
            </a: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Rejestruje informacje o udzielonej pomocy w SHRIMP, </a:t>
            </a:r>
          </a:p>
          <a:p>
            <a:pPr marL="457202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terminie 7 dni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od dnia udzielenia pomocy </a:t>
            </a:r>
          </a:p>
          <a:p>
            <a:pPr marL="457202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(rejestracja zmian - </a:t>
            </a: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dni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 marL="457202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Konieczny dostęp do aplikacji SHRIMP:</a:t>
            </a:r>
          </a:p>
          <a:p>
            <a:pPr marL="457202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1400" dirty="0">
                <a:solidFill>
                  <a:srgbClr val="17A40C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https://uokik.gov.pl/sprawozdawanie-udzielonej-pomocy-publicznej</a:t>
            </a:r>
            <a:endParaRPr lang="pl-PL" sz="1400" dirty="0">
              <a:solidFill>
                <a:srgbClr val="17A40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None/>
            </a:pPr>
            <a:endParaRPr lang="pl-PL" sz="1800" dirty="0">
              <a:solidFill>
                <a:srgbClr val="17A40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Rejestruje w SHRIMP informacje o nieudzieleniu pomocy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pl-P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dni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od zakończenia roku kalendarzowego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Przechowuje dokumenty przez 10 lat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Przekazuje informuje w raporcie z projektu o wysokości udzielonej pomocy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191BA4-AB60-4B87-9E46-1E2DFD8D9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01" y="3637344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55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C5B0F126-3701-428D-B981-3214881F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7" y="0"/>
            <a:ext cx="10417216" cy="61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320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E500E75-5882-4B00-AEA4-92AEBB41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20" y="285312"/>
            <a:ext cx="9850056" cy="628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8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D3EA81-3E00-48B5-B8F9-83C42EE9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901148"/>
            <a:ext cx="10548729" cy="49510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pl-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pl-PL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61819F5B-93DF-4544-9B9E-5313D277C767}"/>
              </a:ext>
            </a:extLst>
          </p:cNvPr>
          <p:cNvSpPr/>
          <p:nvPr/>
        </p:nvSpPr>
        <p:spPr>
          <a:xfrm>
            <a:off x="1899794" y="2694044"/>
            <a:ext cx="1850574" cy="956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Organy władzy publicznej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6173FD9D-6337-420B-94BB-852662092E4C}"/>
              </a:ext>
            </a:extLst>
          </p:cNvPr>
          <p:cNvSpPr/>
          <p:nvPr/>
        </p:nvSpPr>
        <p:spPr>
          <a:xfrm>
            <a:off x="3358478" y="1598065"/>
            <a:ext cx="201480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Organizacje pozarządowe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85C20277-22D3-492F-BE4E-1F04EFE7B088}"/>
              </a:ext>
            </a:extLst>
          </p:cNvPr>
          <p:cNvSpPr/>
          <p:nvPr/>
        </p:nvSpPr>
        <p:spPr>
          <a:xfrm>
            <a:off x="5763750" y="1528261"/>
            <a:ext cx="176348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Podmioty badawczo- rozwojowe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C16447A-092F-43FE-89C5-7D627DBB3726}"/>
              </a:ext>
            </a:extLst>
          </p:cNvPr>
          <p:cNvSpPr/>
          <p:nvPr/>
        </p:nvSpPr>
        <p:spPr>
          <a:xfrm>
            <a:off x="2814192" y="3893839"/>
            <a:ext cx="185057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Podmioty edukacyjne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A9AC3C3D-789A-4F01-9704-38390BC24083}"/>
              </a:ext>
            </a:extLst>
          </p:cNvPr>
          <p:cNvSpPr/>
          <p:nvPr/>
        </p:nvSpPr>
        <p:spPr>
          <a:xfrm>
            <a:off x="7527235" y="3728021"/>
            <a:ext cx="185057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Organizacje kultury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E204813C-02A2-417B-B3F7-375D6018CCB4}"/>
              </a:ext>
            </a:extLst>
          </p:cNvPr>
          <p:cNvSpPr/>
          <p:nvPr/>
        </p:nvSpPr>
        <p:spPr>
          <a:xfrm>
            <a:off x="7531497" y="2399541"/>
            <a:ext cx="200391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Związki wyznaniowe, kościoły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CCA46E5-2765-43F1-B291-58019FE9588D}"/>
              </a:ext>
            </a:extLst>
          </p:cNvPr>
          <p:cNvSpPr/>
          <p:nvPr/>
        </p:nvSpPr>
        <p:spPr>
          <a:xfrm>
            <a:off x="5146339" y="4345535"/>
            <a:ext cx="176348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MŚP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D788BB9B-B3E7-4172-8A08-07F3FBDE9F1D}"/>
              </a:ext>
            </a:extLst>
          </p:cNvPr>
          <p:cNvSpPr/>
          <p:nvPr/>
        </p:nvSpPr>
        <p:spPr>
          <a:xfrm>
            <a:off x="5008849" y="2869763"/>
            <a:ext cx="1763485" cy="914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partnerzy</a:t>
            </a:r>
          </a:p>
        </p:txBody>
      </p: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4287951E-5067-46FC-9E76-2CBE30DBA066}"/>
              </a:ext>
            </a:extLst>
          </p:cNvPr>
          <p:cNvCxnSpPr/>
          <p:nvPr/>
        </p:nvCxnSpPr>
        <p:spPr>
          <a:xfrm flipV="1">
            <a:off x="6712661" y="3129979"/>
            <a:ext cx="950882" cy="21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85B71A88-634D-492E-877B-9A2A03BECEAA}"/>
              </a:ext>
            </a:extLst>
          </p:cNvPr>
          <p:cNvCxnSpPr/>
          <p:nvPr/>
        </p:nvCxnSpPr>
        <p:spPr>
          <a:xfrm flipV="1">
            <a:off x="6096000" y="2399541"/>
            <a:ext cx="159025" cy="470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61F398B4-2977-49DF-BF3E-7B92B2CFDEF8}"/>
              </a:ext>
            </a:extLst>
          </p:cNvPr>
          <p:cNvCxnSpPr/>
          <p:nvPr/>
        </p:nvCxnSpPr>
        <p:spPr>
          <a:xfrm flipH="1" flipV="1">
            <a:off x="4996543" y="2442661"/>
            <a:ext cx="468086" cy="507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20CCB6EB-A384-4120-9D40-A00CA5B6B74B}"/>
              </a:ext>
            </a:extLst>
          </p:cNvPr>
          <p:cNvCxnSpPr/>
          <p:nvPr/>
        </p:nvCxnSpPr>
        <p:spPr>
          <a:xfrm flipH="1">
            <a:off x="4561114" y="3650252"/>
            <a:ext cx="585225" cy="44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C3A69ADC-8D7D-4ADC-9864-5A4B0D79A784}"/>
              </a:ext>
            </a:extLst>
          </p:cNvPr>
          <p:cNvCxnSpPr>
            <a:cxnSpLocks/>
            <a:stCxn id="14" idx="2"/>
            <a:endCxn id="5" idx="6"/>
          </p:cNvCxnSpPr>
          <p:nvPr/>
        </p:nvCxnSpPr>
        <p:spPr>
          <a:xfrm flipH="1" flipV="1">
            <a:off x="3750368" y="3172148"/>
            <a:ext cx="1258481" cy="154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DF9E184F-8757-473E-8EAB-7F3C3F3422CB}"/>
              </a:ext>
            </a:extLst>
          </p:cNvPr>
          <p:cNvCxnSpPr>
            <a:stCxn id="14" idx="5"/>
          </p:cNvCxnSpPr>
          <p:nvPr/>
        </p:nvCxnSpPr>
        <p:spPr>
          <a:xfrm>
            <a:off x="6514078" y="3650252"/>
            <a:ext cx="1013157" cy="44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16A2D60C-C79B-4240-B5BF-7F956A3B6FB6}"/>
              </a:ext>
            </a:extLst>
          </p:cNvPr>
          <p:cNvCxnSpPr/>
          <p:nvPr/>
        </p:nvCxnSpPr>
        <p:spPr>
          <a:xfrm>
            <a:off x="5909310" y="3784163"/>
            <a:ext cx="0" cy="561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2968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F17B391-2165-4553-B8DE-6DF3BCD2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53" y="1074420"/>
            <a:ext cx="3200400" cy="2286000"/>
          </a:xfrm>
        </p:spPr>
        <p:txBody>
          <a:bodyPr>
            <a:normAutofit/>
          </a:bodyPr>
          <a:lstStyle/>
          <a:p>
            <a:pPr algn="ctr">
              <a:lnSpc>
                <a:spcPts val="4300"/>
              </a:lnSpc>
            </a:pPr>
            <a:r>
              <a:rPr lang="pl-PL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Kontrola/</a:t>
            </a:r>
            <a:br>
              <a:rPr lang="pl-PL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audyt pomocy publicznej </a:t>
            </a:r>
            <a:endParaRPr lang="en-GB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8AD4BF-7AC3-42BF-AC01-E2869013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210" y="372705"/>
            <a:ext cx="7420337" cy="5588257"/>
          </a:xfrm>
          <a:noFill/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Kontroler weryfikuje: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warunki udzielenia pomocy zgodnie z umową </a:t>
            </a:r>
            <a:r>
              <a:rPr lang="pl-PL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np</a:t>
            </a: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914402" lvl="1" indent="-4572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wysokość pomocy (zmiany w projekcie, które mogłyby mieć wpływ na zwiększenie wysokości pomocy)</a:t>
            </a:r>
          </a:p>
          <a:p>
            <a:pPr marL="914402" lvl="1" indent="-4572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 VAT</a:t>
            </a:r>
          </a:p>
          <a:p>
            <a:pPr marL="914402" lvl="1" indent="-4572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przechowywanie dokumentów np. otrzymanych zaświadczeń w przypadku pomocy de </a:t>
            </a:r>
            <a:r>
              <a:rPr lang="pl-PL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endParaRPr lang="pl-PL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2" lvl="1" indent="0">
              <a:lnSpc>
                <a:spcPts val="3000"/>
              </a:lnSpc>
              <a:spcBef>
                <a:spcPts val="0"/>
              </a:spcBef>
              <a:buNone/>
            </a:pPr>
            <a:endParaRPr lang="pl-PL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obowiązki partnera udzielającego pomoc z art. 20 a (wymóg przedstawienia dokumentów, np. zebranych formularzy pomocy publicznej)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pl-PL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Audytor (IA, KE, ETO) weryfikuje: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300" dirty="0">
                <a:latin typeface="Verdana" panose="020B0604030504040204" pitchFamily="34" charset="0"/>
                <a:ea typeface="Verdana" panose="020B0604030504040204" pitchFamily="34" charset="0"/>
              </a:rPr>
              <a:t>Czy spełnione zostały warunki udzielenia pomocy?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41035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CD4ECFF-2DED-47ED-9E81-990A8A02B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4211" y="496731"/>
            <a:ext cx="8447678" cy="5539071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E14179-FEA3-4A5A-B55E-A56367F77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91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4C0F3CC-F79D-40CD-A122-D1E4975418A0}"/>
              </a:ext>
            </a:extLst>
          </p:cNvPr>
          <p:cNvSpPr txBox="1"/>
          <p:nvPr/>
        </p:nvSpPr>
        <p:spPr>
          <a:xfrm>
            <a:off x="837282" y="605927"/>
            <a:ext cx="217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Dane  audytów KE </a:t>
            </a:r>
          </a:p>
        </p:txBody>
      </p:sp>
    </p:spTree>
    <p:extLst>
      <p:ext uri="{BB962C8B-B14F-4D97-AF65-F5344CB8AC3E}">
        <p14:creationId xmlns:p14="http://schemas.microsoft.com/office/powerpoint/2010/main" val="34542096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B32C4B-58B9-4E4B-AB4E-DAE25434B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9EAA7AC-E58A-4800-AB1E-BB948391EB7F}"/>
              </a:ext>
            </a:extLst>
          </p:cNvPr>
          <p:cNvSpPr txBox="1">
            <a:spLocks/>
          </p:cNvSpPr>
          <p:nvPr/>
        </p:nvSpPr>
        <p:spPr>
          <a:xfrm>
            <a:off x="2255354" y="820476"/>
            <a:ext cx="7063409" cy="5701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2" indent="-228602" algn="l" defTabSz="914406" rtl="0" eaLnBrk="1" latinLnBrk="0" hangingPunct="1">
              <a:lnSpc>
                <a:spcPts val="2177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3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4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Tx/>
              <a:buBlip>
                <a:blip r:embed="rId4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8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Tx/>
              <a:buBlip>
                <a:blip r:embed="rId5"/>
              </a:buBlip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10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13" indent="-228602" algn="l" defTabSz="914406" rtl="0" eaLnBrk="1" latinLnBrk="0" hangingPunct="1">
              <a:lnSpc>
                <a:spcPts val="217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pl-PL" sz="32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80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D13418-813A-44DE-A4C6-685DC248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Plusy i minusy pomocy publicznej/ de </a:t>
            </a:r>
            <a:r>
              <a:rPr lang="pl-PL" sz="32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minimis</a:t>
            </a:r>
            <a:r>
              <a:rPr lang="pl-PL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 projektach</a:t>
            </a:r>
            <a:endParaRPr lang="en-GB" sz="32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1B849F2-41EF-46B1-9A12-16FFF957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244" y="2075621"/>
            <a:ext cx="5827383" cy="39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74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3686A9-8A95-4BC3-BECB-8D56F24E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PLUSY</a:t>
            </a:r>
            <a:endParaRPr lang="en-GB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2A16B3-CB61-47C9-8893-2B5F7D88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92725"/>
            <a:ext cx="10058400" cy="4023360"/>
          </a:xfrm>
        </p:spPr>
        <p:txBody>
          <a:bodyPr>
            <a:noAutofit/>
          </a:bodyPr>
          <a:lstStyle/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Cele i rezultaty mogą być szybciej osiągnięte i większych liczbach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Grupa ostatecznych odbiorców bardziej zróżnicowana (włączenie sektora prywatnego)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Efektywność projektów wzrasta oraz pozytywne oddziaływanie np. na sektor przedsiębiorstw oraz zatrudnienie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Efekty lepiej identyfikowane i większa szansa na kontynuację działań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Szansa na bardziej innowacyjne rozwiązania i rozwój w regionie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Szansa na rozwiązywanie bieżących problemów transgranicznych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7E9CB6B-23A5-401D-9F94-0B6F33F3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505" y="92767"/>
            <a:ext cx="1497495" cy="17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85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3686A9-8A95-4BC3-BECB-8D56F24E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MINUSY</a:t>
            </a:r>
            <a:endParaRPr lang="en-GB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2A16B3-CB61-47C9-8893-2B5F7D88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541" y="2256551"/>
            <a:ext cx="10058400" cy="4023360"/>
          </a:xfrm>
        </p:spPr>
        <p:txBody>
          <a:bodyPr/>
          <a:lstStyle/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Różnicuje podmioty, które oferują towary i usługi na rynku stawiając w bardziej korzystnej sytuacji, te które otrzymują dofinansowanie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Wprowadza ograniczenie w limicie wsparcia 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Wymaga wprowadzenia procedury oceny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VAT niekwalifikowalny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Administracyjne obowiązki wynikające z przepisów, np. rejestracja w SHRIMP</a:t>
            </a:r>
          </a:p>
          <a:p>
            <a:pPr marL="360000" indent="-3600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Ryzyko nieprawidłowości w przypadku kontroli/audytów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4CD1498-3003-4A59-8705-509F707B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097" y="159027"/>
            <a:ext cx="1793903" cy="20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84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E48982-97AF-42B4-A5E6-FB4C7804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3" y="2609850"/>
            <a:ext cx="6286500" cy="2857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AB339A-31DA-4FCD-833B-3BBE6001A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373" y="1165861"/>
            <a:ext cx="7063409" cy="5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Pytania</a:t>
            </a:r>
            <a:endParaRPr lang="en-GB" sz="6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463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626C2BD-E6A0-4727-B886-6FBC365EF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417" y="821636"/>
            <a:ext cx="10164418" cy="527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5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25387</TotalTime>
  <Words>5713</Words>
  <Application>Microsoft Office PowerPoint</Application>
  <PresentationFormat>Panoramiczny</PresentationFormat>
  <Paragraphs>659</Paragraphs>
  <Slides>97</Slides>
  <Notes>69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97</vt:i4>
      </vt:variant>
    </vt:vector>
  </HeadingPairs>
  <TitlesOfParts>
    <vt:vector size="109" baseType="lpstr">
      <vt:lpstr>Arial</vt:lpstr>
      <vt:lpstr>Calibri</vt:lpstr>
      <vt:lpstr>Calibri Light</vt:lpstr>
      <vt:lpstr>Courier New</vt:lpstr>
      <vt:lpstr>DejaVuSans</vt:lpstr>
      <vt:lpstr>Helvetica</vt:lpstr>
      <vt:lpstr>Open Sans</vt:lpstr>
      <vt:lpstr>Tahoma</vt:lpstr>
      <vt:lpstr>Times New Roman</vt:lpstr>
      <vt:lpstr>Verdana</vt:lpstr>
      <vt:lpstr>Wingdings</vt:lpstr>
      <vt:lpstr>Motyw pakietu Office</vt:lpstr>
      <vt:lpstr>Pomoc publiczna/pomoc de minimis  - co powinniśmy wiedzieć?</vt:lpstr>
      <vt:lpstr>Historia pomocy publicznej w UE</vt:lpstr>
      <vt:lpstr>Cele pomocy publicznej</vt:lpstr>
      <vt:lpstr>Reakcja na pomoc publiczną /de minimis w projektach?</vt:lpstr>
      <vt:lpstr>O czym dzisiaj porozmawiamy?</vt:lpstr>
      <vt:lpstr>przedsiębiorstwa</vt:lpstr>
      <vt:lpstr>Interpretacja</vt:lpstr>
      <vt:lpstr>Prezentacja programu PowerPoint</vt:lpstr>
      <vt:lpstr>Prezentacja programu PowerPoint</vt:lpstr>
      <vt:lpstr>Czy JST mogą być przedsiębiorcami?</vt:lpstr>
      <vt:lpstr>Czy uczelnie publiczne mogą być przedsiębiorcami?</vt:lpstr>
      <vt:lpstr>Czy instytuty badawcze mogą być przedsiębiorcami?</vt:lpstr>
      <vt:lpstr>Czy szpitale, ośrodki medyczne mogą być przedsiębiorcami?</vt:lpstr>
      <vt:lpstr>Czy fundacje/stowarzyszenia mogą być przedsiębiorcami?</vt:lpstr>
      <vt:lpstr>Czy organizacje kultury mogą być przedsiębiorcami?</vt:lpstr>
      <vt:lpstr>PRZYKŁAD projektu: Wspólna digitalizacja 3D obiektów historycznych na obszarze transgranicznym </vt:lpstr>
      <vt:lpstr>Czy parafia, związek wyznaniowy może być przedsiębiorcą?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Pomoc publiczna przesłanki</vt:lpstr>
      <vt:lpstr>Prezentacja programu PowerPoint</vt:lpstr>
      <vt:lpstr>Przesłanki pomocy publicznej</vt:lpstr>
      <vt:lpstr>1. Pomoc państwa lub z zasobów państwowych</vt:lpstr>
      <vt:lpstr>2. Korzyść ekonomiczna</vt:lpstr>
      <vt:lpstr>3. Selektywność</vt:lpstr>
      <vt:lpstr>4. Zakłócenie lub groźba zakłócenia konkurencji </vt:lpstr>
      <vt:lpstr>5. Wpływ na wymianę handlową</vt:lpstr>
      <vt:lpstr>5. Wpływ na wymianę handlową</vt:lpstr>
      <vt:lpstr>Przesłanki pomocy publicznej/ pomocy de minimis</vt:lpstr>
      <vt:lpstr>Prezentacja programu PowerPoint</vt:lpstr>
      <vt:lpstr>Wyłączenia pomocy publicznej </vt:lpstr>
      <vt:lpstr>Lokalny charakter = brak wpływu na wymianę handlową</vt:lpstr>
      <vt:lpstr>Kryterium lokalności  </vt:lpstr>
      <vt:lpstr>Wykluczenia - przykłady  </vt:lpstr>
      <vt:lpstr>Decyzja KE z 12 stycznia 2001 r. w sprawie N 258/2000 – Pomoc dla Parku Wodnego Dorsten  </vt:lpstr>
      <vt:lpstr>Decyzja KE dot. inwestycji w małym porcie w Wyk na wyspie Föhr - SA.44692   </vt:lpstr>
      <vt:lpstr>Działalność pomocnicza</vt:lpstr>
      <vt:lpstr>Ponadto w opinii KE</vt:lpstr>
      <vt:lpstr>Kiedy prawdopodobieństwo, że pomoc publiczna nie wystąpi?</vt:lpstr>
      <vt:lpstr>Co wskazuje na brak korzyści ekonomicznej?</vt:lpstr>
      <vt:lpstr>Prezentacja programu PowerPoint</vt:lpstr>
      <vt:lpstr>Przykład – partner projektu uniwersytet  </vt:lpstr>
      <vt:lpstr>Jak uniknąć pomocy pośredniej?</vt:lpstr>
      <vt:lpstr>Prezentacja programu PowerPoint</vt:lpstr>
      <vt:lpstr>Formy pomocy w programach INTERREG </vt:lpstr>
      <vt:lpstr>Formy pomocy publicznej/de minimis</vt:lpstr>
      <vt:lpstr>    </vt:lpstr>
      <vt:lpstr> </vt:lpstr>
      <vt:lpstr>Kto nie może otrzymać pomocy publicznej?</vt:lpstr>
      <vt:lpstr>Prezentacja programu PowerPoint</vt:lpstr>
      <vt:lpstr>Kto nie może otrzymać pomocy de minimis?</vt:lpstr>
      <vt:lpstr>Moment udzielenia pomocy publicznej/de minimis</vt:lpstr>
      <vt:lpstr>Prezentacja programu PowerPoint</vt:lpstr>
      <vt:lpstr>PRZYKŁAD pomocy pośredniej</vt:lpstr>
      <vt:lpstr>Prezentacja programu PowerPoint</vt:lpstr>
      <vt:lpstr>Kumulacja pomocy </vt:lpstr>
      <vt:lpstr>Prezentacja programu PowerPoint</vt:lpstr>
      <vt:lpstr>Prezentacja programu PowerPoint</vt:lpstr>
      <vt:lpstr>Prezentacja programu PowerPoint</vt:lpstr>
      <vt:lpstr>Prezentacja programu PowerPoint</vt:lpstr>
      <vt:lpstr>Ocena pomocy </vt:lpstr>
      <vt:lpstr>Przebieg oceny  </vt:lpstr>
      <vt:lpstr>Co ma wpływ na ocenę?  </vt:lpstr>
      <vt:lpstr>Wyniki oceny  </vt:lpstr>
      <vt:lpstr>UWAGA  na</vt:lpstr>
      <vt:lpstr>Prezentacja programu PowerPoint</vt:lpstr>
      <vt:lpstr>Odpowiedzialność partnera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Udzielanie pomocy pośredniej art. 20 a GBER </vt:lpstr>
      <vt:lpstr>Prezentacja programu PowerPoint</vt:lpstr>
      <vt:lpstr>Prezentacja programu PowerPoint</vt:lpstr>
      <vt:lpstr>Kontrola/ audyt pomocy publicznej </vt:lpstr>
      <vt:lpstr>Prezentacja programu PowerPoint</vt:lpstr>
      <vt:lpstr>Prezentacja programu PowerPoint</vt:lpstr>
      <vt:lpstr>Plusy i minusy pomocy publicznej/ de minimis w projektach</vt:lpstr>
      <vt:lpstr>PLUSY</vt:lpstr>
      <vt:lpstr>MINUSY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aid  what we should know?</dc:title>
  <dc:creator>Rudzińska Magdalena</dc:creator>
  <cp:lastModifiedBy>Faruga Szymon</cp:lastModifiedBy>
  <cp:revision>901</cp:revision>
  <dcterms:created xsi:type="dcterms:W3CDTF">2023-10-04T11:09:16Z</dcterms:created>
  <dcterms:modified xsi:type="dcterms:W3CDTF">2025-01-23T09:49:37Z</dcterms:modified>
</cp:coreProperties>
</file>