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7" r:id="rId5"/>
    <p:sldId id="346" r:id="rId6"/>
    <p:sldId id="303" r:id="rId7"/>
    <p:sldId id="342" r:id="rId8"/>
    <p:sldId id="355" r:id="rId9"/>
    <p:sldId id="354" r:id="rId10"/>
    <p:sldId id="345" r:id="rId11"/>
    <p:sldId id="347" r:id="rId12"/>
    <p:sldId id="335" r:id="rId13"/>
    <p:sldId id="338" r:id="rId14"/>
    <p:sldId id="340" r:id="rId15"/>
    <p:sldId id="356" r:id="rId16"/>
    <p:sldId id="341" r:id="rId17"/>
    <p:sldId id="344" r:id="rId18"/>
    <p:sldId id="309" r:id="rId19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zykładowe układy" id="{1C0E0556-707B-402C-89B2-18709031A7AC}">
          <p14:sldIdLst>
            <p14:sldId id="267"/>
            <p14:sldId id="346"/>
            <p14:sldId id="303"/>
            <p14:sldId id="342"/>
            <p14:sldId id="355"/>
            <p14:sldId id="354"/>
            <p14:sldId id="345"/>
            <p14:sldId id="347"/>
            <p14:sldId id="335"/>
            <p14:sldId id="338"/>
            <p14:sldId id="340"/>
            <p14:sldId id="356"/>
            <p14:sldId id="341"/>
            <p14:sldId id="344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9E015E-AF50-4CAA-3244-927C775FD969}" name="Bartkiewicz Tadeusz" initials="TB" userId="S::Tadeusz.Bartkiewicz@cyfra.gov.pl::cee814a3-0255-49d3-afb8-e6e08f0c6d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BF0"/>
    <a:srgbClr val="0077B7"/>
    <a:srgbClr val="FF6600"/>
    <a:srgbClr val="DEE3E5"/>
    <a:srgbClr val="FE0000"/>
    <a:srgbClr val="0F90F3"/>
    <a:srgbClr val="DF983E"/>
    <a:srgbClr val="C42F63"/>
    <a:srgbClr val="7124C3"/>
    <a:srgbClr val="9C0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4" autoAdjust="0"/>
  </p:normalViewPr>
  <p:slideViewPr>
    <p:cSldViewPr snapToGrid="0">
      <p:cViewPr varScale="1">
        <p:scale>
          <a:sx n="56" d="100"/>
          <a:sy n="56" d="100"/>
        </p:scale>
        <p:origin x="52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552" y="-3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31.10.2024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31.10.2024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744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5309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484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07404-98A9-CF23-DA35-0D9CCAC8D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0908F00-0E26-20F9-62E2-0B2426515A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42D39BC-F22A-1EBB-BAB9-924FAC494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9C351D-04EF-3F6E-0996-4F97AB258E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577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E081C-0BB5-7FCA-0A0D-75ED80BE9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FB83C17-226C-EBEE-0164-FF89DC1732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C40FCEF-F3DD-C55D-1754-568FCD249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BCCAB9D-9E7F-5FB5-7BEF-9B8451513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408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6698F-48AC-35D9-D8DB-31C6DDEF0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285499D-0FAE-374D-7D96-1EA8C29BB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137CDD0-4363-39AD-68EA-56CDE9D97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91E1C0-DAD0-5860-D520-7B6F9FE66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65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FBA0-FF74-8F63-779C-49470E5EE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BD0BEDB-CAAF-C33A-DFCA-6839DE8D4E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55F6ABE-3B9C-4069-5296-B1ACDBB33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5500581-E25B-C583-724D-51E27C0D3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9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08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5E21F-1DB4-FBAB-0B6C-0DAD9AABA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5B53834-3483-C1B5-0003-5C78C0BB5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3B2BC85-10EF-039D-3CAD-2474C52F1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48C70B-0DEB-F6D2-DDD5-0C04C41C8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5951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037B7-6430-1405-5DBF-7C1D2BCB3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CACB920-4B89-78A5-88C4-A0DC1663F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5C2BFD4-F417-F035-2248-AB6E3B623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B7392A-E2E2-CBA1-E3F9-C40F91ED5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839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82A6-7EF5-FE3C-A0A2-D94C2722E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493C9B3-E295-AB48-D55A-C27D7DCAF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9A4115E-6829-D1E1-6261-4CBF28104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CEDA831-0AB2-411C-4D80-CF5486C69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74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4264B-01EF-A9DF-1FDB-F3B7A1B97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1913713-A6D6-53AD-D04F-00CF2C57E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B0F278C-D1AA-1EB3-12E3-C639A6152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C79038D-16A7-1A16-FA64-D4886316E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243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D5A86-5B49-C54E-2FC5-2F977CF9C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2938ED1-99D6-CB78-64A9-2594D9B8B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8A6F028-F364-158B-8179-BA3C298E9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F8A8CD-7CF0-B3CF-5CDC-E5D85090B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157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09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icon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1477410-F6E0-4A09-D012-F4D414621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9641" y="1257300"/>
            <a:ext cx="5852097" cy="652303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>
                <a:solidFill>
                  <a:schemeClr val="tx2"/>
                </a:solidFill>
              </a:rPr>
              <a:t>Instrukcja korzystania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 userDrawn="1"/>
        </p:nvSpPr>
        <p:spPr>
          <a:xfrm>
            <a:off x="9319640" y="2727325"/>
            <a:ext cx="5852097" cy="50530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7274175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/>
              <a:t>Niniejszy szablon zawiera </a:t>
            </a:r>
            <a:r>
              <a:rPr lang="pl-PL" sz="1600" b="1"/>
              <a:t>ponad 30 różnych układów slajdów.</a:t>
            </a:r>
          </a:p>
          <a:p>
            <a:pPr marL="0" lvl="4" indent="0">
              <a:spcAft>
                <a:spcPts val="600"/>
              </a:spcAft>
            </a:pPr>
            <a:r>
              <a:rPr lang="pl-PL" sz="1600" b="1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/>
              <a:t>Każdy układ posiada odpowiednie „ramki” (</a:t>
            </a:r>
            <a:r>
              <a:rPr lang="pl-PL" sz="1600" err="1"/>
              <a:t>placeholder’y</a:t>
            </a:r>
            <a:r>
              <a:rPr lang="pl-PL" sz="1600"/>
              <a:t>) </a:t>
            </a:r>
            <a:br>
              <a:rPr lang="pl-PL" sz="1600"/>
            </a:br>
            <a:r>
              <a:rPr lang="pl-PL" sz="1600"/>
              <a:t>na </a:t>
            </a:r>
            <a:r>
              <a:rPr lang="pl-PL" sz="1600" err="1"/>
              <a:t>content</a:t>
            </a:r>
            <a:r>
              <a:rPr lang="pl-PL" sz="1600"/>
              <a:t> oraz linie pomocnicze (prowadnice), wyznaczające obszary do umieszczania </a:t>
            </a:r>
            <a:r>
              <a:rPr lang="pl-PL" sz="1600" err="1"/>
              <a:t>contentu</a:t>
            </a:r>
            <a:r>
              <a:rPr lang="pl-PL" sz="160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/>
              <a:t>Prowadnice włączamy klikając prawym przyciskiem myszy </a:t>
            </a:r>
            <a:br>
              <a:rPr lang="pl-PL" sz="1600"/>
            </a:br>
            <a:r>
              <a:rPr lang="pl-PL" sz="1600"/>
              <a:t>w puste tło -&gt; „Siatka i prowadnice” -&gt; „Prowadnice”.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35064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6"/>
            <a:ext cx="6113464" cy="231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2522225"/>
            <a:ext cx="6113463" cy="5050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050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528238"/>
            <a:ext cx="6113463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4625" y="2528238"/>
            <a:ext cx="6126358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625" y="3553552"/>
            <a:ext cx="6126358" cy="4018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063606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062306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4843463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650" y="3566202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649" y="356490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4D616E8-5BEF-4790-BDB2-63A4F2711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25225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5271276"/>
            <a:ext cx="127635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50405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062539" cy="25146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 userDrawn="1"/>
        </p:nvCxnSpPr>
        <p:spPr>
          <a:xfrm>
            <a:off x="1249363" y="5048119"/>
            <a:ext cx="12673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 userDrawn="1"/>
        </p:nvCxnSpPr>
        <p:spPr>
          <a:xfrm>
            <a:off x="2530475" y="5048119"/>
            <a:ext cx="25304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94625" y="1257300"/>
            <a:ext cx="6113463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3651" y="6013922"/>
            <a:ext cx="3794124" cy="15494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3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6857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B3F4488-89E4-48E6-A6D0-30B2D30FA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6322" y="2727325"/>
            <a:ext cx="12673011" cy="1044575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55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73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3792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9AEE16AE-97DF-0491-25FE-AA8CA29867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7774" y="0"/>
            <a:ext cx="63039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323014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49" y="2727325"/>
            <a:ext cx="6322219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EF5DCC12-3D02-4551-A8D5-65631951B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83" y="-1"/>
            <a:ext cx="5300299" cy="251888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507" y="1241426"/>
            <a:ext cx="3814762" cy="6326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6270" y="5041900"/>
            <a:ext cx="2518806" cy="2524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 userDrawn="1"/>
        </p:nvSpPr>
        <p:spPr>
          <a:xfrm>
            <a:off x="5066269" y="1241427"/>
            <a:ext cx="2519362" cy="3163092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0951" y="1309927"/>
            <a:ext cx="12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050"/>
            </a:lvl1pPr>
          </a:lstStyle>
          <a:p>
            <a:r>
              <a:rPr lang="pl-PL"/>
              <a:t>Kliknij w ikonę </a:t>
            </a:r>
            <a:br>
              <a:rPr lang="pl-PL"/>
            </a:br>
            <a:r>
              <a:rPr lang="pl-PL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0682" y="3145267"/>
            <a:ext cx="5300299" cy="4420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7963" y="2638426"/>
            <a:ext cx="2074862" cy="16465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6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19" y="0"/>
            <a:ext cx="5462394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82374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8217" y="2727325"/>
            <a:ext cx="5462604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27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1114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5"/>
            <a:ext cx="5070476" cy="2313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6330" y="1243013"/>
            <a:ext cx="3795408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5870" y="1243013"/>
            <a:ext cx="2530460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1" y="5251012"/>
            <a:ext cx="3800476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1" y="6562311"/>
            <a:ext cx="3800476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CC1AE7FA-DF74-4AB2-9251-D1036CA3D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5171738" cy="75666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>
                <a:solidFill>
                  <a:schemeClr val="tx2"/>
                </a:solidFill>
              </a:rPr>
              <a:t>Dobre praktyki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>
                <a:solidFill>
                  <a:schemeClr val="accent4"/>
                </a:solidFill>
              </a:rPr>
              <a:t>Zalecane praktyki: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Dodawanie swoich zdjęć, schematów, treści, wykresów etc.  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Zmienianie wielkości czcionki w tekście podstawowym </a:t>
            </a:r>
            <a:br>
              <a:rPr lang="pl-PL" sz="1400"/>
            </a:br>
            <a:r>
              <a:rPr lang="pl-PL" sz="1400"/>
              <a:t>(możliwie jak najmniej).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Przesuwanie </a:t>
            </a:r>
            <a:r>
              <a:rPr lang="pl-PL" sz="1400" err="1"/>
              <a:t>placeholderów</a:t>
            </a:r>
            <a:r>
              <a:rPr lang="pl-PL" sz="1400"/>
              <a:t>, ale tylko w ramach wyznaczonych prowadnicami linii (zachowujemy marginesy i odstępy!), </a:t>
            </a:r>
            <a:br>
              <a:rPr lang="pl-PL" sz="1400"/>
            </a:br>
            <a:r>
              <a:rPr lang="pl-PL" sz="1400"/>
              <a:t>np. zamiast dwóch kolumn zrobić jedną szeroką, </a:t>
            </a:r>
            <a:br>
              <a:rPr lang="pl-PL" sz="1400"/>
            </a:br>
            <a:r>
              <a:rPr lang="pl-PL" sz="1400"/>
              <a:t>albo zrobić tylko dwie kolumny bez nagłówków.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Utrzymanie spójności w odległościach między elementami, wielkości czcionek.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Dbanie o odpowiednią ilość „powietrza” w prezentacji.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Używanie jak najmniejszej ilości treści pisanej </a:t>
            </a:r>
            <a:br>
              <a:rPr lang="pl-PL" sz="1400"/>
            </a:br>
            <a:r>
              <a:rPr lang="pl-PL" sz="1400"/>
              <a:t>i stosowanie </a:t>
            </a:r>
            <a:r>
              <a:rPr lang="pl-PL" sz="1400" err="1"/>
              <a:t>bullet</a:t>
            </a:r>
            <a:r>
              <a:rPr lang="pl-PL" sz="1400"/>
              <a:t> </a:t>
            </a:r>
            <a:r>
              <a:rPr lang="pl-PL" sz="1400" err="1"/>
              <a:t>pointów</a:t>
            </a:r>
            <a:r>
              <a:rPr lang="pl-PL" sz="1400"/>
              <a:t>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Używanie nie tylko zdjęć ale i ikon. </a:t>
            </a:r>
            <a:endParaRPr lang="pl-PL" sz="1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 userDrawn="1"/>
        </p:nvSpPr>
        <p:spPr>
          <a:xfrm>
            <a:off x="7807519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>
                <a:solidFill>
                  <a:schemeClr val="accent1"/>
                </a:solidFill>
              </a:rPr>
              <a:t>Nie powinno się: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 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</p:spTree>
    <p:extLst>
      <p:ext uri="{BB962C8B-B14F-4D97-AF65-F5344CB8AC3E}">
        <p14:creationId xmlns:p14="http://schemas.microsoft.com/office/powerpoint/2010/main" val="3672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39654" y="5251450"/>
            <a:ext cx="2095233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68542" y="5251450"/>
            <a:ext cx="2095234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5171738" cy="483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pPr lvl="0" algn="ctr"/>
            <a:endParaRPr lang="en-US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511" y="5253038"/>
            <a:ext cx="6959602" cy="210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06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8BC709-C3F7-B592-B025-22BFE4B6C5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727324"/>
            <a:ext cx="7585868" cy="5807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7156450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3513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52400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625" y="198438"/>
            <a:ext cx="7156450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452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5" y="0"/>
            <a:ext cx="7586857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5057774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0963" y="4687613"/>
            <a:ext cx="2408447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4198" y="4687613"/>
            <a:ext cx="235318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92165" y="4687613"/>
            <a:ext cx="2413209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727325"/>
            <a:ext cx="7570788" cy="153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73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4292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85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92878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67156" y="5041900"/>
            <a:ext cx="2904582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0950" y="2727325"/>
            <a:ext cx="12657138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65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0"/>
            <a:ext cx="6516461" cy="85344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0950" y="2727325"/>
            <a:ext cx="6335713" cy="355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74347C-47C5-4EB8-A47B-EF2DEF1B5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775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787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1978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4787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8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67775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6662" y="0"/>
            <a:ext cx="7585075" cy="85344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-678"/>
            <a:ext cx="5070475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694214"/>
            <a:ext cx="7585075" cy="487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4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3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8A83951-2D4A-5D0A-114C-484FCF8581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4568" r="2149" b="5702"/>
          <a:stretch/>
        </p:blipFill>
        <p:spPr bwMode="auto">
          <a:xfrm>
            <a:off x="-1" y="1740262"/>
            <a:ext cx="7605713" cy="45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ytuł 2">
            <a:extLst>
              <a:ext uri="{FF2B5EF4-FFF2-40B4-BE49-F238E27FC236}">
                <a16:creationId xmlns:a16="http://schemas.microsoft.com/office/drawing/2014/main" id="{A050A70A-1000-E9D1-95C3-F4AA62237152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125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>
                <a:solidFill>
                  <a:schemeClr val="tx2"/>
                </a:solidFill>
              </a:rPr>
              <a:t>Ikony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1E74448-4EDF-2C6B-A5E0-71BCE3300B02}"/>
              </a:ext>
            </a:extLst>
          </p:cNvPr>
          <p:cNvSpPr txBox="1"/>
          <p:nvPr userDrawn="1"/>
        </p:nvSpPr>
        <p:spPr>
          <a:xfrm>
            <a:off x="7813675" y="1740262"/>
            <a:ext cx="7150100" cy="454623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Dobrą praktyką jest korzystanie z ikon. Wykorzystujemy ikony 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https://fonts.google.com/icons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Aby skorzystać z takich ikon: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Wchodzimy na powyższy adres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Ustawiamy „</a:t>
            </a:r>
            <a:r>
              <a:rPr kumimoji="0" lang="pl-PL" sz="1400" b="0" i="0" u="none" strike="noStrike" kern="1200" cap="none" spc="0" normalizeH="0" baseline="0" noProof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Customization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” jak na obrazku po lewej.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pożądaną ikonę.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dole po prawej przycisk „SVG” – pobierze nam się </a:t>
            </a:r>
            <a:b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plik wektorowy .</a:t>
            </a:r>
            <a:r>
              <a:rPr kumimoji="0" lang="pl-PL" sz="1400" b="0" i="0" u="none" strike="noStrike" kern="1200" cap="none" spc="0" normalizeH="0" baseline="0" noProof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z ikoną.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Przeciągamy plik .</a:t>
            </a:r>
            <a:r>
              <a:rPr kumimoji="0" lang="pl-PL" sz="1400" b="0" i="0" u="none" strike="noStrike" kern="1200" cap="none" spc="0" normalizeH="0" baseline="0" noProof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na prezentację i zmieniamy mu dowolnie kolor, </a:t>
            </a:r>
            <a:b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rozmiar i położenie.</a:t>
            </a:r>
          </a:p>
        </p:txBody>
      </p:sp>
    </p:spTree>
    <p:extLst>
      <p:ext uri="{BB962C8B-B14F-4D97-AF65-F5344CB8AC3E}">
        <p14:creationId xmlns:p14="http://schemas.microsoft.com/office/powerpoint/2010/main" val="542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3649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77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0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6648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92315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50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063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9591" y="3975100"/>
            <a:ext cx="2827337" cy="3382963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544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749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0638" y="2727325"/>
            <a:ext cx="12630150" cy="10334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44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4125" y="535501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4125" y="6667613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5875" y="2726025"/>
            <a:ext cx="3976688" cy="484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4127" y="535834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4127" y="6670676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436474" y="0"/>
            <a:ext cx="2527301" cy="75676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3998914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4125" y="403935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04127" y="4042678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34125" y="272036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4127" y="272369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8FD96300-8D85-4EAD-BE2D-C029AB341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71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257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71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1257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71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1257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962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1348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962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348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1348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962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3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793038"/>
            <a:ext cx="2946400" cy="177933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793038"/>
            <a:ext cx="2944800" cy="177933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253038"/>
            <a:ext cx="29464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253038"/>
            <a:ext cx="29448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7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81680" y="1257300"/>
            <a:ext cx="3382095" cy="2355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8640" y="3943680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1449" y="1257300"/>
            <a:ext cx="3382095" cy="61330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FB8B9FBA-A39E-4633-BAAC-021316A45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6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0638" y="6894286"/>
            <a:ext cx="126301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tx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1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D91FCAE-07A9-4C0C-AB77-DAB034D517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841011"/>
            <a:ext cx="3805200" cy="1696435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9EA6FE4-D1D5-74B1-EA3A-72A3E6DB2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959F0E9-F20A-449D-B180-F9D6ABA4B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0" y="840320"/>
            <a:ext cx="3806752" cy="1697127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B29F9DCA-FB12-E6CA-DF63-2816A58105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A64F1D22-ECCB-50D3-8E79-39A0EA126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8162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>
              <a:solidFill>
                <a:schemeClr val="accent3"/>
              </a:solidFill>
            </a:endParaRPr>
          </a:p>
        </p:txBody>
      </p:sp>
      <p:pic>
        <p:nvPicPr>
          <p:cNvPr id="132" name="Obraz 131">
            <a:extLst>
              <a:ext uri="{FF2B5EF4-FFF2-40B4-BE49-F238E27FC236}">
                <a16:creationId xmlns:a16="http://schemas.microsoft.com/office/drawing/2014/main" id="{60D1E7BF-BF01-4F01-9FD5-C7E327A35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88759"/>
            <a:ext cx="3076733" cy="137167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36E90D10-4D1C-47BA-AAF6-22A215159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2" y="1580859"/>
            <a:ext cx="5493485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ID Shape">
            <a:extLst>
              <a:ext uri="{FF2B5EF4-FFF2-40B4-BE49-F238E27FC236}">
                <a16:creationId xmlns:a16="http://schemas.microsoft.com/office/drawing/2014/main" id="{FC77B0AC-2DF7-9BAB-3095-0E01ACD5167E}"/>
              </a:ext>
            </a:extLst>
          </p:cNvPr>
          <p:cNvSpPr/>
          <p:nvPr userDrawn="1"/>
        </p:nvSpPr>
        <p:spPr>
          <a:xfrm>
            <a:off x="-1" y="1339"/>
            <a:ext cx="15166661" cy="8533245"/>
          </a:xfrm>
          <a:custGeom>
            <a:avLst/>
            <a:gdLst>
              <a:gd name="connsiteX0" fmla="*/ 15166661 w 15166661"/>
              <a:gd name="connsiteY0" fmla="*/ 7569110 h 8533245"/>
              <a:gd name="connsiteX1" fmla="*/ 15166661 w 15166661"/>
              <a:gd name="connsiteY1" fmla="*/ 7559588 h 8533245"/>
              <a:gd name="connsiteX2" fmla="*/ 12643202 w 15166661"/>
              <a:gd name="connsiteY2" fmla="*/ 7559588 h 8533245"/>
              <a:gd name="connsiteX3" fmla="*/ 12643202 w 15166661"/>
              <a:gd name="connsiteY3" fmla="*/ 5047682 h 8533245"/>
              <a:gd name="connsiteX4" fmla="*/ 15166661 w 15166661"/>
              <a:gd name="connsiteY4" fmla="*/ 5047682 h 8533245"/>
              <a:gd name="connsiteX5" fmla="*/ 15166661 w 15166661"/>
              <a:gd name="connsiteY5" fmla="*/ 5038160 h 8533245"/>
              <a:gd name="connsiteX6" fmla="*/ 12643202 w 15166661"/>
              <a:gd name="connsiteY6" fmla="*/ 5038160 h 8533245"/>
              <a:gd name="connsiteX7" fmla="*/ 12643202 w 15166661"/>
              <a:gd name="connsiteY7" fmla="*/ 2526253 h 8533245"/>
              <a:gd name="connsiteX8" fmla="*/ 15166661 w 15166661"/>
              <a:gd name="connsiteY8" fmla="*/ 2526253 h 8533245"/>
              <a:gd name="connsiteX9" fmla="*/ 15166661 w 15166661"/>
              <a:gd name="connsiteY9" fmla="*/ 2516731 h 8533245"/>
              <a:gd name="connsiteX10" fmla="*/ 12643202 w 15166661"/>
              <a:gd name="connsiteY10" fmla="*/ 2516731 h 8533245"/>
              <a:gd name="connsiteX11" fmla="*/ 12643202 w 15166661"/>
              <a:gd name="connsiteY11" fmla="*/ 0 h 8533245"/>
              <a:gd name="connsiteX12" fmla="*/ 12633680 w 15166661"/>
              <a:gd name="connsiteY12" fmla="*/ 0 h 8533245"/>
              <a:gd name="connsiteX13" fmla="*/ 12633680 w 15166661"/>
              <a:gd name="connsiteY13" fmla="*/ 2516731 h 8533245"/>
              <a:gd name="connsiteX14" fmla="*/ 10115678 w 15166661"/>
              <a:gd name="connsiteY14" fmla="*/ 2516731 h 8533245"/>
              <a:gd name="connsiteX15" fmla="*/ 10115678 w 15166661"/>
              <a:gd name="connsiteY15" fmla="*/ 0 h 8533245"/>
              <a:gd name="connsiteX16" fmla="*/ 10106156 w 15166661"/>
              <a:gd name="connsiteY16" fmla="*/ 0 h 8533245"/>
              <a:gd name="connsiteX17" fmla="*/ 10106156 w 15166661"/>
              <a:gd name="connsiteY17" fmla="*/ 2516731 h 8533245"/>
              <a:gd name="connsiteX18" fmla="*/ 7588155 w 15166661"/>
              <a:gd name="connsiteY18" fmla="*/ 2516731 h 8533245"/>
              <a:gd name="connsiteX19" fmla="*/ 7588155 w 15166661"/>
              <a:gd name="connsiteY19" fmla="*/ 0 h 8533245"/>
              <a:gd name="connsiteX20" fmla="*/ 7578633 w 15166661"/>
              <a:gd name="connsiteY20" fmla="*/ 0 h 8533245"/>
              <a:gd name="connsiteX21" fmla="*/ 7578633 w 15166661"/>
              <a:gd name="connsiteY21" fmla="*/ 2516731 h 8533245"/>
              <a:gd name="connsiteX22" fmla="*/ 5059109 w 15166661"/>
              <a:gd name="connsiteY22" fmla="*/ 2516731 h 8533245"/>
              <a:gd name="connsiteX23" fmla="*/ 5059109 w 15166661"/>
              <a:gd name="connsiteY23" fmla="*/ 0 h 8533245"/>
              <a:gd name="connsiteX24" fmla="*/ 5049587 w 15166661"/>
              <a:gd name="connsiteY24" fmla="*/ 0 h 8533245"/>
              <a:gd name="connsiteX25" fmla="*/ 5049587 w 15166661"/>
              <a:gd name="connsiteY25" fmla="*/ 2516731 h 8533245"/>
              <a:gd name="connsiteX26" fmla="*/ 2531586 w 15166661"/>
              <a:gd name="connsiteY26" fmla="*/ 2516731 h 8533245"/>
              <a:gd name="connsiteX27" fmla="*/ 2531586 w 15166661"/>
              <a:gd name="connsiteY27" fmla="*/ 0 h 8533245"/>
              <a:gd name="connsiteX28" fmla="*/ 2522064 w 15166661"/>
              <a:gd name="connsiteY28" fmla="*/ 0 h 8533245"/>
              <a:gd name="connsiteX29" fmla="*/ 2522064 w 15166661"/>
              <a:gd name="connsiteY29" fmla="*/ 2516731 h 8533245"/>
              <a:gd name="connsiteX30" fmla="*/ 0 w 15166661"/>
              <a:gd name="connsiteY30" fmla="*/ 2516731 h 8533245"/>
              <a:gd name="connsiteX31" fmla="*/ 0 w 15166661"/>
              <a:gd name="connsiteY31" fmla="*/ 2526253 h 8533245"/>
              <a:gd name="connsiteX32" fmla="*/ 2521937 w 15166661"/>
              <a:gd name="connsiteY32" fmla="*/ 2526253 h 8533245"/>
              <a:gd name="connsiteX33" fmla="*/ 2521937 w 15166661"/>
              <a:gd name="connsiteY33" fmla="*/ 5038160 h 8533245"/>
              <a:gd name="connsiteX34" fmla="*/ 0 w 15166661"/>
              <a:gd name="connsiteY34" fmla="*/ 5038160 h 8533245"/>
              <a:gd name="connsiteX35" fmla="*/ 0 w 15166661"/>
              <a:gd name="connsiteY35" fmla="*/ 5047682 h 8533245"/>
              <a:gd name="connsiteX36" fmla="*/ 2521937 w 15166661"/>
              <a:gd name="connsiteY36" fmla="*/ 5047682 h 8533245"/>
              <a:gd name="connsiteX37" fmla="*/ 2521937 w 15166661"/>
              <a:gd name="connsiteY37" fmla="*/ 7559588 h 8533245"/>
              <a:gd name="connsiteX38" fmla="*/ 0 w 15166661"/>
              <a:gd name="connsiteY38" fmla="*/ 7559588 h 8533245"/>
              <a:gd name="connsiteX39" fmla="*/ 0 w 15166661"/>
              <a:gd name="connsiteY39" fmla="*/ 7569110 h 8533245"/>
              <a:gd name="connsiteX40" fmla="*/ 2521937 w 15166661"/>
              <a:gd name="connsiteY40" fmla="*/ 7569110 h 8533245"/>
              <a:gd name="connsiteX41" fmla="*/ 2521937 w 15166661"/>
              <a:gd name="connsiteY41" fmla="*/ 8533245 h 8533245"/>
              <a:gd name="connsiteX42" fmla="*/ 2531459 w 15166661"/>
              <a:gd name="connsiteY42" fmla="*/ 8533245 h 8533245"/>
              <a:gd name="connsiteX43" fmla="*/ 2531459 w 15166661"/>
              <a:gd name="connsiteY43" fmla="*/ 7569110 h 8533245"/>
              <a:gd name="connsiteX44" fmla="*/ 5049460 w 15166661"/>
              <a:gd name="connsiteY44" fmla="*/ 7569110 h 8533245"/>
              <a:gd name="connsiteX45" fmla="*/ 5049460 w 15166661"/>
              <a:gd name="connsiteY45" fmla="*/ 8533245 h 8533245"/>
              <a:gd name="connsiteX46" fmla="*/ 5058982 w 15166661"/>
              <a:gd name="connsiteY46" fmla="*/ 8533245 h 8533245"/>
              <a:gd name="connsiteX47" fmla="*/ 5058982 w 15166661"/>
              <a:gd name="connsiteY47" fmla="*/ 7569110 h 8533245"/>
              <a:gd name="connsiteX48" fmla="*/ 7578506 w 15166661"/>
              <a:gd name="connsiteY48" fmla="*/ 7569110 h 8533245"/>
              <a:gd name="connsiteX49" fmla="*/ 7578506 w 15166661"/>
              <a:gd name="connsiteY49" fmla="*/ 8533245 h 8533245"/>
              <a:gd name="connsiteX50" fmla="*/ 7588028 w 15166661"/>
              <a:gd name="connsiteY50" fmla="*/ 8533245 h 8533245"/>
              <a:gd name="connsiteX51" fmla="*/ 7588028 w 15166661"/>
              <a:gd name="connsiteY51" fmla="*/ 7569110 h 8533245"/>
              <a:gd name="connsiteX52" fmla="*/ 10106029 w 15166661"/>
              <a:gd name="connsiteY52" fmla="*/ 7569110 h 8533245"/>
              <a:gd name="connsiteX53" fmla="*/ 10106029 w 15166661"/>
              <a:gd name="connsiteY53" fmla="*/ 8533245 h 8533245"/>
              <a:gd name="connsiteX54" fmla="*/ 10115551 w 15166661"/>
              <a:gd name="connsiteY54" fmla="*/ 8533245 h 8533245"/>
              <a:gd name="connsiteX55" fmla="*/ 10115551 w 15166661"/>
              <a:gd name="connsiteY55" fmla="*/ 7569110 h 8533245"/>
              <a:gd name="connsiteX56" fmla="*/ 12633553 w 15166661"/>
              <a:gd name="connsiteY56" fmla="*/ 7569110 h 8533245"/>
              <a:gd name="connsiteX57" fmla="*/ 12633553 w 15166661"/>
              <a:gd name="connsiteY57" fmla="*/ 8533245 h 8533245"/>
              <a:gd name="connsiteX58" fmla="*/ 12643075 w 15166661"/>
              <a:gd name="connsiteY58" fmla="*/ 8533245 h 8533245"/>
              <a:gd name="connsiteX59" fmla="*/ 12643075 w 15166661"/>
              <a:gd name="connsiteY59" fmla="*/ 7569110 h 8533245"/>
              <a:gd name="connsiteX60" fmla="*/ 15166534 w 15166661"/>
              <a:gd name="connsiteY60" fmla="*/ 7569110 h 8533245"/>
              <a:gd name="connsiteX61" fmla="*/ 5049587 w 15166661"/>
              <a:gd name="connsiteY61" fmla="*/ 7559588 h 8533245"/>
              <a:gd name="connsiteX62" fmla="*/ 2531586 w 15166661"/>
              <a:gd name="connsiteY62" fmla="*/ 7559588 h 8533245"/>
              <a:gd name="connsiteX63" fmla="*/ 2531586 w 15166661"/>
              <a:gd name="connsiteY63" fmla="*/ 5047682 h 8533245"/>
              <a:gd name="connsiteX64" fmla="*/ 5049587 w 15166661"/>
              <a:gd name="connsiteY64" fmla="*/ 5047682 h 8533245"/>
              <a:gd name="connsiteX65" fmla="*/ 5049587 w 15166661"/>
              <a:gd name="connsiteY65" fmla="*/ 7559588 h 8533245"/>
              <a:gd name="connsiteX66" fmla="*/ 5049587 w 15166661"/>
              <a:gd name="connsiteY66" fmla="*/ 5038160 h 8533245"/>
              <a:gd name="connsiteX67" fmla="*/ 2531586 w 15166661"/>
              <a:gd name="connsiteY67" fmla="*/ 5038160 h 8533245"/>
              <a:gd name="connsiteX68" fmla="*/ 2531586 w 15166661"/>
              <a:gd name="connsiteY68" fmla="*/ 2526253 h 8533245"/>
              <a:gd name="connsiteX69" fmla="*/ 5049587 w 15166661"/>
              <a:gd name="connsiteY69" fmla="*/ 2526253 h 8533245"/>
              <a:gd name="connsiteX70" fmla="*/ 5049587 w 15166661"/>
              <a:gd name="connsiteY70" fmla="*/ 5038160 h 8533245"/>
              <a:gd name="connsiteX71" fmla="*/ 7578633 w 15166661"/>
              <a:gd name="connsiteY71" fmla="*/ 7559588 h 8533245"/>
              <a:gd name="connsiteX72" fmla="*/ 5059109 w 15166661"/>
              <a:gd name="connsiteY72" fmla="*/ 7559588 h 8533245"/>
              <a:gd name="connsiteX73" fmla="*/ 5059109 w 15166661"/>
              <a:gd name="connsiteY73" fmla="*/ 5047682 h 8533245"/>
              <a:gd name="connsiteX74" fmla="*/ 7578633 w 15166661"/>
              <a:gd name="connsiteY74" fmla="*/ 5047682 h 8533245"/>
              <a:gd name="connsiteX75" fmla="*/ 7578633 w 15166661"/>
              <a:gd name="connsiteY75" fmla="*/ 7559588 h 8533245"/>
              <a:gd name="connsiteX76" fmla="*/ 7578633 w 15166661"/>
              <a:gd name="connsiteY76" fmla="*/ 5038160 h 8533245"/>
              <a:gd name="connsiteX77" fmla="*/ 5059109 w 15166661"/>
              <a:gd name="connsiteY77" fmla="*/ 5038160 h 8533245"/>
              <a:gd name="connsiteX78" fmla="*/ 5059109 w 15166661"/>
              <a:gd name="connsiteY78" fmla="*/ 2526253 h 8533245"/>
              <a:gd name="connsiteX79" fmla="*/ 7578633 w 15166661"/>
              <a:gd name="connsiteY79" fmla="*/ 2526253 h 8533245"/>
              <a:gd name="connsiteX80" fmla="*/ 7578633 w 15166661"/>
              <a:gd name="connsiteY80" fmla="*/ 5038160 h 8533245"/>
              <a:gd name="connsiteX81" fmla="*/ 10106156 w 15166661"/>
              <a:gd name="connsiteY81" fmla="*/ 7559588 h 8533245"/>
              <a:gd name="connsiteX82" fmla="*/ 7588155 w 15166661"/>
              <a:gd name="connsiteY82" fmla="*/ 7559588 h 8533245"/>
              <a:gd name="connsiteX83" fmla="*/ 7588155 w 15166661"/>
              <a:gd name="connsiteY83" fmla="*/ 5047682 h 8533245"/>
              <a:gd name="connsiteX84" fmla="*/ 10106156 w 15166661"/>
              <a:gd name="connsiteY84" fmla="*/ 5047682 h 8533245"/>
              <a:gd name="connsiteX85" fmla="*/ 10106156 w 15166661"/>
              <a:gd name="connsiteY85" fmla="*/ 7559588 h 8533245"/>
              <a:gd name="connsiteX86" fmla="*/ 10106156 w 15166661"/>
              <a:gd name="connsiteY86" fmla="*/ 5038160 h 8533245"/>
              <a:gd name="connsiteX87" fmla="*/ 7588155 w 15166661"/>
              <a:gd name="connsiteY87" fmla="*/ 5038160 h 8533245"/>
              <a:gd name="connsiteX88" fmla="*/ 7588155 w 15166661"/>
              <a:gd name="connsiteY88" fmla="*/ 2526253 h 8533245"/>
              <a:gd name="connsiteX89" fmla="*/ 10106156 w 15166661"/>
              <a:gd name="connsiteY89" fmla="*/ 2526253 h 8533245"/>
              <a:gd name="connsiteX90" fmla="*/ 10106156 w 15166661"/>
              <a:gd name="connsiteY90" fmla="*/ 5038160 h 8533245"/>
              <a:gd name="connsiteX91" fmla="*/ 12633680 w 15166661"/>
              <a:gd name="connsiteY91" fmla="*/ 7559588 h 8533245"/>
              <a:gd name="connsiteX92" fmla="*/ 10115678 w 15166661"/>
              <a:gd name="connsiteY92" fmla="*/ 7559588 h 8533245"/>
              <a:gd name="connsiteX93" fmla="*/ 10115678 w 15166661"/>
              <a:gd name="connsiteY93" fmla="*/ 5047682 h 8533245"/>
              <a:gd name="connsiteX94" fmla="*/ 12633680 w 15166661"/>
              <a:gd name="connsiteY94" fmla="*/ 5047682 h 8533245"/>
              <a:gd name="connsiteX95" fmla="*/ 12633680 w 15166661"/>
              <a:gd name="connsiteY95" fmla="*/ 7559588 h 8533245"/>
              <a:gd name="connsiteX96" fmla="*/ 12633680 w 15166661"/>
              <a:gd name="connsiteY96" fmla="*/ 5038160 h 8533245"/>
              <a:gd name="connsiteX97" fmla="*/ 10115678 w 15166661"/>
              <a:gd name="connsiteY97" fmla="*/ 5038160 h 8533245"/>
              <a:gd name="connsiteX98" fmla="*/ 10115678 w 15166661"/>
              <a:gd name="connsiteY98" fmla="*/ 2526253 h 8533245"/>
              <a:gd name="connsiteX99" fmla="*/ 12633680 w 15166661"/>
              <a:gd name="connsiteY99" fmla="*/ 2526253 h 8533245"/>
              <a:gd name="connsiteX100" fmla="*/ 12633680 w 15166661"/>
              <a:gd name="connsiteY100" fmla="*/ 5038160 h 85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166661" h="8533245">
                <a:moveTo>
                  <a:pt x="15166661" y="7569110"/>
                </a:moveTo>
                <a:lnTo>
                  <a:pt x="15166661" y="7559588"/>
                </a:lnTo>
                <a:lnTo>
                  <a:pt x="12643202" y="7559588"/>
                </a:lnTo>
                <a:lnTo>
                  <a:pt x="12643202" y="5047682"/>
                </a:lnTo>
                <a:lnTo>
                  <a:pt x="15166661" y="5047682"/>
                </a:lnTo>
                <a:lnTo>
                  <a:pt x="15166661" y="5038160"/>
                </a:lnTo>
                <a:lnTo>
                  <a:pt x="12643202" y="5038160"/>
                </a:lnTo>
                <a:lnTo>
                  <a:pt x="12643202" y="2526253"/>
                </a:lnTo>
                <a:lnTo>
                  <a:pt x="15166661" y="2526253"/>
                </a:lnTo>
                <a:lnTo>
                  <a:pt x="15166661" y="2516731"/>
                </a:lnTo>
                <a:lnTo>
                  <a:pt x="12643202" y="2516731"/>
                </a:lnTo>
                <a:lnTo>
                  <a:pt x="12643202" y="0"/>
                </a:lnTo>
                <a:lnTo>
                  <a:pt x="12633680" y="0"/>
                </a:lnTo>
                <a:lnTo>
                  <a:pt x="12633680" y="2516731"/>
                </a:lnTo>
                <a:lnTo>
                  <a:pt x="10115678" y="2516731"/>
                </a:lnTo>
                <a:lnTo>
                  <a:pt x="10115678" y="0"/>
                </a:lnTo>
                <a:lnTo>
                  <a:pt x="10106156" y="0"/>
                </a:lnTo>
                <a:lnTo>
                  <a:pt x="10106156" y="2516731"/>
                </a:lnTo>
                <a:lnTo>
                  <a:pt x="7588155" y="2516731"/>
                </a:lnTo>
                <a:lnTo>
                  <a:pt x="7588155" y="0"/>
                </a:lnTo>
                <a:lnTo>
                  <a:pt x="7578633" y="0"/>
                </a:lnTo>
                <a:lnTo>
                  <a:pt x="7578633" y="2516731"/>
                </a:lnTo>
                <a:lnTo>
                  <a:pt x="5059109" y="2516731"/>
                </a:lnTo>
                <a:lnTo>
                  <a:pt x="5059109" y="0"/>
                </a:lnTo>
                <a:lnTo>
                  <a:pt x="5049587" y="0"/>
                </a:lnTo>
                <a:lnTo>
                  <a:pt x="5049587" y="2516731"/>
                </a:lnTo>
                <a:lnTo>
                  <a:pt x="2531586" y="2516731"/>
                </a:lnTo>
                <a:lnTo>
                  <a:pt x="2531586" y="0"/>
                </a:lnTo>
                <a:lnTo>
                  <a:pt x="2522064" y="0"/>
                </a:lnTo>
                <a:lnTo>
                  <a:pt x="2522064" y="2516731"/>
                </a:lnTo>
                <a:lnTo>
                  <a:pt x="0" y="2516731"/>
                </a:lnTo>
                <a:lnTo>
                  <a:pt x="0" y="2526253"/>
                </a:lnTo>
                <a:lnTo>
                  <a:pt x="2521937" y="2526253"/>
                </a:lnTo>
                <a:lnTo>
                  <a:pt x="2521937" y="5038160"/>
                </a:lnTo>
                <a:lnTo>
                  <a:pt x="0" y="5038160"/>
                </a:lnTo>
                <a:lnTo>
                  <a:pt x="0" y="5047682"/>
                </a:lnTo>
                <a:lnTo>
                  <a:pt x="2521937" y="5047682"/>
                </a:lnTo>
                <a:lnTo>
                  <a:pt x="2521937" y="7559588"/>
                </a:lnTo>
                <a:lnTo>
                  <a:pt x="0" y="7559588"/>
                </a:lnTo>
                <a:lnTo>
                  <a:pt x="0" y="7569110"/>
                </a:lnTo>
                <a:lnTo>
                  <a:pt x="2521937" y="7569110"/>
                </a:lnTo>
                <a:lnTo>
                  <a:pt x="2521937" y="8533245"/>
                </a:lnTo>
                <a:lnTo>
                  <a:pt x="2531459" y="8533245"/>
                </a:lnTo>
                <a:lnTo>
                  <a:pt x="2531459" y="7569110"/>
                </a:lnTo>
                <a:lnTo>
                  <a:pt x="5049460" y="7569110"/>
                </a:lnTo>
                <a:lnTo>
                  <a:pt x="5049460" y="8533245"/>
                </a:lnTo>
                <a:lnTo>
                  <a:pt x="5058982" y="8533245"/>
                </a:lnTo>
                <a:lnTo>
                  <a:pt x="5058982" y="7569110"/>
                </a:lnTo>
                <a:lnTo>
                  <a:pt x="7578506" y="7569110"/>
                </a:lnTo>
                <a:lnTo>
                  <a:pt x="7578506" y="8533245"/>
                </a:lnTo>
                <a:lnTo>
                  <a:pt x="7588028" y="8533245"/>
                </a:lnTo>
                <a:lnTo>
                  <a:pt x="7588028" y="7569110"/>
                </a:lnTo>
                <a:lnTo>
                  <a:pt x="10106029" y="7569110"/>
                </a:lnTo>
                <a:lnTo>
                  <a:pt x="10106029" y="8533245"/>
                </a:lnTo>
                <a:lnTo>
                  <a:pt x="10115551" y="8533245"/>
                </a:lnTo>
                <a:lnTo>
                  <a:pt x="10115551" y="7569110"/>
                </a:lnTo>
                <a:lnTo>
                  <a:pt x="12633553" y="7569110"/>
                </a:lnTo>
                <a:lnTo>
                  <a:pt x="12633553" y="8533245"/>
                </a:lnTo>
                <a:lnTo>
                  <a:pt x="12643075" y="8533245"/>
                </a:lnTo>
                <a:lnTo>
                  <a:pt x="12643075" y="7569110"/>
                </a:lnTo>
                <a:lnTo>
                  <a:pt x="15166534" y="7569110"/>
                </a:lnTo>
                <a:close/>
                <a:moveTo>
                  <a:pt x="5049587" y="7559588"/>
                </a:moveTo>
                <a:lnTo>
                  <a:pt x="2531586" y="7559588"/>
                </a:lnTo>
                <a:lnTo>
                  <a:pt x="2531586" y="5047682"/>
                </a:lnTo>
                <a:lnTo>
                  <a:pt x="5049587" y="5047682"/>
                </a:lnTo>
                <a:lnTo>
                  <a:pt x="5049587" y="7559588"/>
                </a:lnTo>
                <a:close/>
                <a:moveTo>
                  <a:pt x="5049587" y="5038160"/>
                </a:moveTo>
                <a:lnTo>
                  <a:pt x="2531586" y="5038160"/>
                </a:lnTo>
                <a:lnTo>
                  <a:pt x="2531586" y="2526253"/>
                </a:lnTo>
                <a:lnTo>
                  <a:pt x="5049587" y="2526253"/>
                </a:lnTo>
                <a:lnTo>
                  <a:pt x="5049587" y="5038160"/>
                </a:lnTo>
                <a:close/>
                <a:moveTo>
                  <a:pt x="7578633" y="7559588"/>
                </a:moveTo>
                <a:lnTo>
                  <a:pt x="5059109" y="7559588"/>
                </a:lnTo>
                <a:lnTo>
                  <a:pt x="5059109" y="5047682"/>
                </a:lnTo>
                <a:lnTo>
                  <a:pt x="7578633" y="5047682"/>
                </a:lnTo>
                <a:lnTo>
                  <a:pt x="7578633" y="7559588"/>
                </a:lnTo>
                <a:close/>
                <a:moveTo>
                  <a:pt x="7578633" y="5038160"/>
                </a:moveTo>
                <a:lnTo>
                  <a:pt x="5059109" y="5038160"/>
                </a:lnTo>
                <a:lnTo>
                  <a:pt x="5059109" y="2526253"/>
                </a:lnTo>
                <a:lnTo>
                  <a:pt x="7578633" y="2526253"/>
                </a:lnTo>
                <a:lnTo>
                  <a:pt x="7578633" y="5038160"/>
                </a:lnTo>
                <a:close/>
                <a:moveTo>
                  <a:pt x="10106156" y="7559588"/>
                </a:moveTo>
                <a:lnTo>
                  <a:pt x="7588155" y="7559588"/>
                </a:lnTo>
                <a:lnTo>
                  <a:pt x="7588155" y="5047682"/>
                </a:lnTo>
                <a:lnTo>
                  <a:pt x="10106156" y="5047682"/>
                </a:lnTo>
                <a:lnTo>
                  <a:pt x="10106156" y="7559588"/>
                </a:lnTo>
                <a:close/>
                <a:moveTo>
                  <a:pt x="10106156" y="5038160"/>
                </a:moveTo>
                <a:lnTo>
                  <a:pt x="7588155" y="5038160"/>
                </a:lnTo>
                <a:lnTo>
                  <a:pt x="7588155" y="2526253"/>
                </a:lnTo>
                <a:lnTo>
                  <a:pt x="10106156" y="2526253"/>
                </a:lnTo>
                <a:lnTo>
                  <a:pt x="10106156" y="5038160"/>
                </a:lnTo>
                <a:close/>
                <a:moveTo>
                  <a:pt x="12633680" y="7559588"/>
                </a:moveTo>
                <a:lnTo>
                  <a:pt x="10115678" y="7559588"/>
                </a:lnTo>
                <a:lnTo>
                  <a:pt x="10115678" y="5047682"/>
                </a:lnTo>
                <a:lnTo>
                  <a:pt x="12633680" y="5047682"/>
                </a:lnTo>
                <a:lnTo>
                  <a:pt x="12633680" y="7559588"/>
                </a:lnTo>
                <a:close/>
                <a:moveTo>
                  <a:pt x="12633680" y="5038160"/>
                </a:moveTo>
                <a:lnTo>
                  <a:pt x="10115678" y="5038160"/>
                </a:lnTo>
                <a:lnTo>
                  <a:pt x="10115678" y="2526253"/>
                </a:lnTo>
                <a:lnTo>
                  <a:pt x="12633680" y="2526253"/>
                </a:lnTo>
                <a:lnTo>
                  <a:pt x="12633680" y="503816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>
              <a:solidFill>
                <a:schemeClr val="accent3"/>
              </a:solidFill>
            </a:endParaRPr>
          </a:p>
        </p:txBody>
      </p:sp>
      <p:pic>
        <p:nvPicPr>
          <p:cNvPr id="104" name="Obraz 103">
            <a:extLst>
              <a:ext uri="{FF2B5EF4-FFF2-40B4-BE49-F238E27FC236}">
                <a16:creationId xmlns:a16="http://schemas.microsoft.com/office/drawing/2014/main" id="{072F3430-4182-4C4D-BAD3-F98C83FC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62675"/>
            <a:ext cx="3076733" cy="137167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9920F3C-1D7D-4E59-8147-1A856AA5B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3" y="1580860"/>
            <a:ext cx="5493484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2522225"/>
            <a:ext cx="12657333" cy="5042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 userDrawn="1"/>
        </p:nvGrpSpPr>
        <p:grpSpPr>
          <a:xfrm>
            <a:off x="-5079" y="0"/>
            <a:ext cx="15171738" cy="10088250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/>
              <a:t>Kliknij, aby edytować styl</a:t>
            </a:r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738285"/>
            <a:ext cx="12657332" cy="4829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9D0970B-FEAA-090E-B7B4-A1F381118AAD}"/>
              </a:ext>
            </a:extLst>
          </p:cNvPr>
          <p:cNvCxnSpPr>
            <a:cxnSpLocks/>
          </p:cNvCxnSpPr>
          <p:nvPr userDrawn="1"/>
        </p:nvCxnSpPr>
        <p:spPr>
          <a:xfrm>
            <a:off x="2523544" y="8288568"/>
            <a:ext cx="12648194" cy="0"/>
          </a:xfrm>
          <a:prstGeom prst="line">
            <a:avLst/>
          </a:prstGeom>
          <a:ln w="666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5A784179-F958-2842-BE9D-07EB01C800E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" y="7654649"/>
            <a:ext cx="1772442" cy="7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55" r:id="rId4"/>
    <p:sldLayoutId id="2147483649" r:id="rId5"/>
    <p:sldLayoutId id="2147483682" r:id="rId6"/>
    <p:sldLayoutId id="2147483656" r:id="rId7"/>
    <p:sldLayoutId id="2147483657" r:id="rId8"/>
    <p:sldLayoutId id="2147483650" r:id="rId9"/>
    <p:sldLayoutId id="2147483652" r:id="rId10"/>
    <p:sldLayoutId id="2147483653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kretariat.dt@cyfra.gov.p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ec.europa.eu/info/funding-tenders/opportunities/porta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.5gcorridors.eu/stakeholders-communities-dialogu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hadea.ec.europa.eu/programmes/connecting-europe-facility_en" TargetMode="External"/><Relationship Id="rId5" Type="http://schemas.openxmlformats.org/officeDocument/2006/relationships/hyperlink" Target="https://5gmec4.eu/" TargetMode="External"/><Relationship Id="rId4" Type="http://schemas.openxmlformats.org/officeDocument/2006/relationships/hyperlink" Target="https://www.5gsc.e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ekretariat.dt@cyfra.gov.p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strategy.ec.europa.eu/en/library/connecting-europe-facility-cef-multiannual-work-programme-2024-202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ec.europa.eu/info/funding-tenders/opportunities/port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C7278B-536F-9E76-25D2-B2403B25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93" y="2091691"/>
            <a:ext cx="14543665" cy="126111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l-PL" sz="4400" b="1" dirty="0"/>
            </a:br>
            <a:br>
              <a:rPr lang="pl-PL" sz="4400" b="1" dirty="0"/>
            </a:br>
            <a:br>
              <a:rPr lang="pl-PL" sz="3600" b="1" dirty="0"/>
            </a:br>
            <a:br>
              <a:rPr lang="pl-PL" sz="3600" b="1" dirty="0"/>
            </a:br>
            <a:r>
              <a:rPr lang="pl-PL" sz="3600" b="1" i="1" dirty="0"/>
              <a:t>Możliwości dla wnioskodawców </a:t>
            </a:r>
            <a:br>
              <a:rPr lang="pl-PL" sz="3600" b="1" i="1" dirty="0"/>
            </a:br>
            <a:r>
              <a:rPr lang="pl-PL" sz="3600" b="1" i="1" dirty="0"/>
              <a:t>w ramach instrumentu </a:t>
            </a:r>
            <a:br>
              <a:rPr lang="pl-PL" sz="3600" b="1" i="1" dirty="0"/>
            </a:br>
            <a:r>
              <a:rPr lang="pl-PL" sz="3600" b="1" i="1" dirty="0" err="1"/>
              <a:t>Connecting</a:t>
            </a:r>
            <a:r>
              <a:rPr lang="pl-PL" sz="3600" b="1" i="1" dirty="0"/>
              <a:t> Europe </a:t>
            </a:r>
            <a:r>
              <a:rPr lang="pl-PL" sz="3600" b="1" i="1" dirty="0" err="1"/>
              <a:t>Facility</a:t>
            </a:r>
            <a:r>
              <a:rPr lang="pl-PL" sz="3600" b="1" i="1" dirty="0"/>
              <a:t> </a:t>
            </a:r>
            <a:r>
              <a:rPr lang="pl-PL" sz="3600" b="1" i="1" dirty="0" err="1"/>
              <a:t>digital</a:t>
            </a:r>
            <a:r>
              <a:rPr lang="pl-PL" sz="3600" b="1" i="1" dirty="0"/>
              <a:t> part</a:t>
            </a:r>
            <a:br>
              <a:rPr lang="pl-PL" sz="3600" b="1" i="1" dirty="0"/>
            </a:br>
            <a:r>
              <a:rPr lang="pl-PL" sz="3600" b="1" i="1" dirty="0"/>
              <a:t>(CEF Digital) </a:t>
            </a:r>
            <a:br>
              <a:rPr lang="pl-PL" sz="3600" b="1" dirty="0"/>
            </a:br>
            <a:br>
              <a:rPr lang="pl-PL" sz="4400" b="1" dirty="0"/>
            </a:br>
            <a:r>
              <a:rPr lang="pl-PL" sz="2000" b="1" i="1" dirty="0">
                <a:latin typeface="Calibri" panose="020F0502020204030204" pitchFamily="34" charset="0"/>
              </a:rPr>
              <a:t>W</a:t>
            </a:r>
            <a:r>
              <a:rPr lang="pl-PL" sz="20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ebinarium dotyczące możliwości realizacji projektów w programach ramowych Europa Cyfrowa </a:t>
            </a:r>
            <a:br>
              <a:rPr lang="pl-PL" sz="20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pl-PL" sz="20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oraz CEF Digital (</a:t>
            </a:r>
            <a:r>
              <a:rPr lang="pl-PL" sz="2000" i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Connecting</a:t>
            </a:r>
            <a:r>
              <a:rPr lang="pl-PL" sz="20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Europe </a:t>
            </a:r>
            <a:r>
              <a:rPr lang="pl-PL" sz="2000" i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Facility</a:t>
            </a:r>
            <a:r>
              <a:rPr lang="pl-PL" sz="20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Łącząc Europę, komponent Cyfrowy)</a:t>
            </a:r>
            <a:r>
              <a:rPr lang="pl-PL" sz="2000" b="1" dirty="0"/>
              <a:t> </a:t>
            </a:r>
            <a:br>
              <a:rPr lang="pl-PL" sz="2000" b="1" dirty="0"/>
            </a:br>
            <a:br>
              <a:rPr lang="pl-PL" sz="2000" b="1" dirty="0"/>
            </a:br>
            <a:r>
              <a:rPr lang="pl-PL" sz="2000" b="1" dirty="0"/>
              <a:t>31 października 2024 r.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508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1" y="159495"/>
            <a:ext cx="13699574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400" b="1" dirty="0"/>
              <a:t>Krajowy Punkt Kontaktowy 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4217B2B-4A4F-099F-9261-0177EEEEC5C0}"/>
              </a:ext>
            </a:extLst>
          </p:cNvPr>
          <p:cNvSpPr txBox="1"/>
          <p:nvPr/>
        </p:nvSpPr>
        <p:spPr>
          <a:xfrm>
            <a:off x="469232" y="969252"/>
            <a:ext cx="1360169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/>
              <a:t>Funkcję Krajowego Punktu Kontaktowego (KPK) dla CEF Digital aktualnie realizuje </a:t>
            </a:r>
            <a:br>
              <a:rPr lang="pl-PL" sz="2200" dirty="0"/>
            </a:br>
            <a:r>
              <a:rPr lang="pl-PL" sz="2200" b="1" dirty="0"/>
              <a:t>Departament Telekomunikacji Ministerstwa Cyfryzacji </a:t>
            </a:r>
            <a:r>
              <a:rPr lang="pl-PL" sz="2200" dirty="0"/>
              <a:t>(e-mail: </a:t>
            </a:r>
            <a:r>
              <a:rPr lang="pl-PL" sz="2200" dirty="0">
                <a:hlinkClick r:id="rId3"/>
              </a:rPr>
              <a:t>sekretariat.dt@cyfra.gov.pl</a:t>
            </a:r>
            <a:r>
              <a:rPr lang="pl-PL" sz="2200" dirty="0"/>
              <a:t>).</a:t>
            </a:r>
          </a:p>
          <a:p>
            <a:endParaRPr lang="pl-PL" sz="2200" dirty="0"/>
          </a:p>
          <a:p>
            <a:r>
              <a:rPr lang="pl-PL" sz="2200" dirty="0"/>
              <a:t>W ramach wykonywanych zadań KPK:</a:t>
            </a:r>
          </a:p>
          <a:p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przekazuje informacje o nowych naborach;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udziela zainteresowanym podmiotom niezbędnych informacji dotyczących warunków udziału</a:t>
            </a:r>
            <a:br>
              <a:rPr lang="pl-PL" sz="2200" dirty="0"/>
            </a:br>
            <a:r>
              <a:rPr lang="pl-PL" sz="2200" dirty="0"/>
              <a:t> w naborach;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pomaga w uzyskaniu wyjaśnień odnośnie wymagań dla poszczególnych projektów;</a:t>
            </a:r>
          </a:p>
          <a:p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współorganizuje wydarzenia typu Info </a:t>
            </a:r>
            <a:r>
              <a:rPr lang="pl-PL" sz="2200" dirty="0" err="1"/>
              <a:t>Days</a:t>
            </a:r>
            <a:r>
              <a:rPr lang="pl-PL" sz="22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/>
          </a:p>
          <a:p>
            <a:r>
              <a:rPr lang="pl-PL" sz="2200" dirty="0"/>
              <a:t>dodatkowo np.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wystawia listy polecające (</a:t>
            </a:r>
            <a:r>
              <a:rPr lang="pl-PL" sz="2200" dirty="0" err="1"/>
              <a:t>letter</a:t>
            </a:r>
            <a:r>
              <a:rPr lang="pl-PL" sz="2200" dirty="0"/>
              <a:t> of support) umożliwiające wzięcie udziału w konkursie (w przypadku gdy taki list jest jednym z warunków uczestnictwa w konkursie). </a:t>
            </a:r>
          </a:p>
        </p:txBody>
      </p:sp>
    </p:spTree>
    <p:extLst>
      <p:ext uri="{BB962C8B-B14F-4D97-AF65-F5344CB8AC3E}">
        <p14:creationId xmlns:p14="http://schemas.microsoft.com/office/powerpoint/2010/main" val="31607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29" y="120977"/>
            <a:ext cx="13699574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400" b="1" dirty="0"/>
              <a:t>Z ostatniej chwili !!!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B8DC865-1506-00F9-A3EB-83460333AF10}"/>
              </a:ext>
            </a:extLst>
          </p:cNvPr>
          <p:cNvSpPr txBox="1"/>
          <p:nvPr/>
        </p:nvSpPr>
        <p:spPr>
          <a:xfrm>
            <a:off x="331005" y="1037506"/>
            <a:ext cx="13581698" cy="2342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effectLst/>
                <a:ea typeface="Aptos" panose="020B0004020202020204" pitchFamily="34" charset="0"/>
              </a:rPr>
              <a:t>22 października br. Komisja Europejska </a:t>
            </a:r>
            <a:r>
              <a:rPr lang="pl-PL" sz="2000" dirty="0">
                <a:ea typeface="Aptos" panose="020B0004020202020204" pitchFamily="34" charset="0"/>
              </a:rPr>
              <a:t>rozpoczęła</a:t>
            </a:r>
            <a:r>
              <a:rPr lang="pl-PL" sz="2000" dirty="0">
                <a:effectLst/>
                <a:ea typeface="Aptos" panose="020B0004020202020204" pitchFamily="34" charset="0"/>
              </a:rPr>
              <a:t> </a:t>
            </a:r>
            <a:r>
              <a:rPr lang="pl-PL" sz="2000" b="1" dirty="0">
                <a:effectLst/>
                <a:ea typeface="Aptos" panose="020B0004020202020204" pitchFamily="34" charset="0"/>
              </a:rPr>
              <a:t>4 turę naboru wniosków </a:t>
            </a:r>
            <a:r>
              <a:rPr lang="pl-PL" sz="2000" dirty="0">
                <a:effectLst/>
                <a:ea typeface="Aptos" panose="020B0004020202020204" pitchFamily="34" charset="0"/>
              </a:rPr>
              <a:t>w ramach cyfrowego komponentu programu </a:t>
            </a:r>
            <a:r>
              <a:rPr lang="pl-PL" sz="2000" dirty="0" err="1">
                <a:effectLst/>
                <a:ea typeface="Aptos" panose="020B0004020202020204" pitchFamily="34" charset="0"/>
              </a:rPr>
              <a:t>Connecting</a:t>
            </a:r>
            <a:r>
              <a:rPr lang="pl-PL" sz="2000" dirty="0">
                <a:effectLst/>
                <a:ea typeface="Aptos" panose="020B0004020202020204" pitchFamily="34" charset="0"/>
              </a:rPr>
              <a:t> Europe </a:t>
            </a:r>
            <a:r>
              <a:rPr lang="pl-PL" sz="2000" dirty="0" err="1">
                <a:effectLst/>
                <a:ea typeface="Aptos" panose="020B0004020202020204" pitchFamily="34" charset="0"/>
              </a:rPr>
              <a:t>Facility</a:t>
            </a:r>
            <a:r>
              <a:rPr lang="pl-PL" sz="2000" dirty="0">
                <a:effectLst/>
                <a:ea typeface="Aptos" panose="020B0004020202020204" pitchFamily="34" charset="0"/>
              </a:rPr>
              <a:t> (CEF Digital) 2021-2027. </a:t>
            </a:r>
            <a:r>
              <a:rPr lang="pl-PL" sz="2000" dirty="0">
                <a:ea typeface="Aptos" panose="020B0004020202020204" pitchFamily="34" charset="0"/>
              </a:rPr>
              <a:t>Łączne dofinansowanie na projekty w ramach naboru wynosi </a:t>
            </a:r>
            <a:r>
              <a:rPr lang="pl-PL" sz="2000" b="1" dirty="0">
                <a:ea typeface="Aptos" panose="020B0004020202020204" pitchFamily="34" charset="0"/>
              </a:rPr>
              <a:t>323 miliony Euro.</a:t>
            </a:r>
            <a:endParaRPr lang="pl-PL" sz="2000" b="1" dirty="0">
              <a:effectLst/>
              <a:ea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br>
              <a:rPr lang="pl-PL" sz="2000" dirty="0"/>
            </a:br>
            <a:r>
              <a:rPr lang="pl-PL" sz="2000" dirty="0"/>
              <a:t>   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F1538B0-6873-7A9F-354D-AC79E3AB111E}"/>
              </a:ext>
            </a:extLst>
          </p:cNvPr>
          <p:cNvSpPr txBox="1"/>
          <p:nvPr/>
        </p:nvSpPr>
        <p:spPr>
          <a:xfrm>
            <a:off x="331005" y="2830040"/>
            <a:ext cx="13124498" cy="4649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effectLst/>
                <a:ea typeface="Aptos" panose="020B0004020202020204" pitchFamily="34" charset="0"/>
              </a:rPr>
              <a:t>Nabór ma na celu finansowanie projektów, które przyczyniają się do wzmocnienia transformacji cyfrowej Europy i </a:t>
            </a:r>
            <a:r>
              <a:rPr lang="pl-PL" sz="2000" b="1" dirty="0">
                <a:effectLst/>
                <a:ea typeface="Aptos" panose="020B0004020202020204" pitchFamily="34" charset="0"/>
              </a:rPr>
              <a:t>obejmuje następujące tematy</a:t>
            </a:r>
            <a:r>
              <a:rPr lang="pl-PL" sz="2000" dirty="0">
                <a:effectLst/>
                <a:ea typeface="Aptos" panose="020B00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Kwantowa Infrastruktura Komunikacyjna (</a:t>
            </a:r>
            <a:r>
              <a:rPr lang="pl-PL" sz="2000" b="1" dirty="0" err="1">
                <a:effectLst/>
                <a:ea typeface="Times New Roman" panose="02020603050405020304" pitchFamily="18" charset="0"/>
              </a:rPr>
              <a:t>European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 </a:t>
            </a:r>
            <a:r>
              <a:rPr lang="pl-PL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Quantum </a:t>
            </a:r>
            <a:r>
              <a:rPr lang="pl-PL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Communication</a:t>
            </a:r>
            <a:r>
              <a:rPr lang="pl-PL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Infrastructure</a:t>
            </a:r>
            <a:r>
              <a:rPr lang="pl-PL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pl-PL" sz="2000" b="1" dirty="0" err="1">
                <a:effectLst/>
                <a:ea typeface="Times New Roman" panose="02020603050405020304" pitchFamily="18" charset="0"/>
              </a:rPr>
              <a:t>EuroQCI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 </a:t>
            </a:r>
            <a:r>
              <a:rPr lang="pl-PL" sz="2000" b="1" dirty="0" err="1">
                <a:effectLst/>
                <a:ea typeface="Times New Roman" panose="02020603050405020304" pitchFamily="18" charset="0"/>
              </a:rPr>
              <a:t>initiative</a:t>
            </a:r>
            <a:r>
              <a:rPr lang="pl-PL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pl-PL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– kwantowa infrastruktura telekomunikacyjna pomiędzy Państwami UE –  </a:t>
            </a:r>
            <a:r>
              <a:rPr lang="pl-PL" sz="2000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projekty wdrożeniowe (</a:t>
            </a:r>
            <a:r>
              <a:rPr lang="pl-PL" sz="2000" u="sng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works</a:t>
            </a:r>
            <a:r>
              <a:rPr lang="pl-PL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- </a:t>
            </a:r>
            <a:r>
              <a:rPr lang="pl-PL" sz="20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budżet 90 mln Euro;</a:t>
            </a:r>
          </a:p>
          <a:p>
            <a:pPr marL="91184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u="sng" kern="100" dirty="0">
                <a:ea typeface="Aptos" panose="020B0004020202020204" pitchFamily="34" charset="0"/>
                <a:cs typeface="Times New Roman" panose="02020603050405020304" pitchFamily="18" charset="0"/>
              </a:rPr>
              <a:t>Beneficjenci</a:t>
            </a:r>
            <a:r>
              <a:rPr lang="pl-PL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pl-PL" sz="2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 osoby prawne (podmioty publiczne lub prywatne);</a:t>
            </a:r>
          </a:p>
          <a:p>
            <a:pPr marL="91184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u="sng" dirty="0"/>
              <a:t>Maksymalna kwota wnioskowanego grantu</a:t>
            </a:r>
            <a:r>
              <a:rPr lang="pl-PL" sz="2000" dirty="0"/>
              <a:t>: </a:t>
            </a:r>
            <a:r>
              <a:rPr lang="pl-PL" sz="2000" b="1" dirty="0"/>
              <a:t>do 5 000 000 Euro na projekt.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000" b="1" kern="100" dirty="0">
              <a:solidFill>
                <a:srgbClr val="FF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000" b="1" kern="100" dirty="0">
              <a:solidFill>
                <a:srgbClr val="FF000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000" b="1" kern="100" dirty="0">
              <a:solidFill>
                <a:srgbClr val="FF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5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4AB09-8EEA-BCD2-0A53-5D4B50BCC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C3CE54EA-6577-AC5E-825D-56D02CC1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29" y="120977"/>
            <a:ext cx="13699574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400" b="1" dirty="0"/>
              <a:t>Z ostatniej chwili !!!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6F7500A9-F818-23B2-8AC0-3FC403809963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2233B27-A0DF-44E0-A632-9E46A87A7382}"/>
              </a:ext>
            </a:extLst>
          </p:cNvPr>
          <p:cNvSpPr txBox="1"/>
          <p:nvPr/>
        </p:nvSpPr>
        <p:spPr>
          <a:xfrm>
            <a:off x="441729" y="832481"/>
            <a:ext cx="14176556" cy="5573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Sieci szkieletowe na potrzeby Digital Global Gateways (</a:t>
            </a:r>
            <a:r>
              <a:rPr lang="pl-PL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Backbone</a:t>
            </a:r>
            <a:r>
              <a:rPr lang="pl-PL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connectivity</a:t>
            </a:r>
            <a:r>
              <a:rPr lang="pl-PL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for Digital Global Gateways)</a:t>
            </a:r>
            <a:r>
              <a:rPr lang="pl-PL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– dotyczy głównie kabli podmorskich i naziemnych – </a:t>
            </a:r>
            <a:r>
              <a:rPr lang="pl-PL" sz="2000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prace </a:t>
            </a:r>
            <a:r>
              <a:rPr lang="pl-PL" sz="2000" u="sng" kern="100" dirty="0">
                <a:ea typeface="Aptos" panose="020B0004020202020204" pitchFamily="34" charset="0"/>
                <a:cs typeface="Times New Roman" panose="02020603050405020304" pitchFamily="18" charset="0"/>
              </a:rPr>
              <a:t>studyjne</a:t>
            </a:r>
            <a:r>
              <a:rPr lang="pl-PL" sz="2000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pl-PL" sz="2000" u="sng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studies</a:t>
            </a:r>
            <a:r>
              <a:rPr lang="pl-PL" sz="2000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 i projekty wdrożeniowe (</a:t>
            </a:r>
            <a:r>
              <a:rPr lang="pl-PL" sz="2000" u="sng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works</a:t>
            </a:r>
            <a:r>
              <a:rPr lang="pl-PL" sz="2000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pl-PL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pl-PL" sz="20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budżet 128 mln Euro; </a:t>
            </a:r>
          </a:p>
          <a:p>
            <a:pPr marL="91184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u="sng" kern="100" dirty="0">
                <a:ea typeface="Aptos" panose="020B0004020202020204" pitchFamily="34" charset="0"/>
                <a:cs typeface="Times New Roman" panose="02020603050405020304" pitchFamily="18" charset="0"/>
              </a:rPr>
              <a:t>Beneficjenci</a:t>
            </a:r>
            <a:r>
              <a:rPr lang="pl-PL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pl-PL" sz="2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 osoby prawne (podmioty publiczne lub prywatne);</a:t>
            </a:r>
          </a:p>
          <a:p>
            <a:pPr marL="91184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u="sng" dirty="0"/>
              <a:t>Maksymalna kwota wnioskowanego grantu</a:t>
            </a:r>
            <a:r>
              <a:rPr lang="pl-PL" sz="2000" dirty="0"/>
              <a:t>: </a:t>
            </a:r>
            <a:r>
              <a:rPr lang="pl-PL" sz="2000" b="1" dirty="0"/>
              <a:t>do 20 000 000 Euro na projekty wdrożeniowe (</a:t>
            </a:r>
            <a:r>
              <a:rPr lang="pl-PL" sz="2000" b="1" dirty="0" err="1"/>
              <a:t>works</a:t>
            </a:r>
            <a:r>
              <a:rPr lang="pl-PL" sz="2000" b="1" dirty="0"/>
              <a:t>)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oraz </a:t>
            </a:r>
            <a:r>
              <a:rPr lang="pl-PL" sz="2000" b="1" dirty="0"/>
              <a:t>5 000 000 Euro na prace studyjne (</a:t>
            </a:r>
            <a:r>
              <a:rPr lang="pl-PL" sz="2000" b="1" dirty="0" err="1"/>
              <a:t>studies</a:t>
            </a:r>
            <a:r>
              <a:rPr lang="pl-PL" sz="2000" b="1" dirty="0"/>
              <a:t>). W uzasadnionych (szczególnych) przypadkach kwota grantu może wzrosnąć do 60 000 000 Euro.</a:t>
            </a:r>
          </a:p>
          <a:p>
            <a:pPr lvl="1">
              <a:lnSpc>
                <a:spcPct val="150000"/>
              </a:lnSpc>
            </a:pPr>
            <a:endParaRPr lang="pl-PL" sz="2000" b="1" kern="100" dirty="0">
              <a:solidFill>
                <a:srgbClr val="FF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effectLst/>
                <a:ea typeface="Times New Roman" panose="02020603050405020304" pitchFamily="18" charset="0"/>
              </a:rPr>
              <a:t>Projekty pilotażowe 5G dużej skali (5G </a:t>
            </a:r>
            <a:r>
              <a:rPr lang="pl-PL" sz="2000" b="1" dirty="0" err="1">
                <a:effectLst/>
                <a:ea typeface="Times New Roman" panose="02020603050405020304" pitchFamily="18" charset="0"/>
              </a:rPr>
              <a:t>Large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 </a:t>
            </a:r>
            <a:r>
              <a:rPr lang="pl-PL" sz="2000" b="1" dirty="0" err="1">
                <a:effectLst/>
                <a:ea typeface="Times New Roman" panose="02020603050405020304" pitchFamily="18" charset="0"/>
              </a:rPr>
              <a:t>Scale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 </a:t>
            </a:r>
            <a:r>
              <a:rPr lang="pl-PL" sz="2000" b="1" dirty="0" err="1">
                <a:effectLst/>
                <a:ea typeface="Times New Roman" panose="02020603050405020304" pitchFamily="18" charset="0"/>
              </a:rPr>
              <a:t>Pilots</a:t>
            </a:r>
            <a:r>
              <a:rPr lang="pl-PL" sz="2000" b="1" dirty="0">
                <a:ea typeface="Times New Roman" panose="02020603050405020304" pitchFamily="18" charset="0"/>
              </a:rPr>
              <a:t> - 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LSP) 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– obejmują korytarze 5G oraz 5G and </a:t>
            </a:r>
            <a:r>
              <a:rPr lang="pl-PL" sz="2000" dirty="0"/>
              <a:t>Edge for Smart </a:t>
            </a:r>
            <a:r>
              <a:rPr lang="pl-PL" sz="2000" dirty="0" err="1"/>
              <a:t>Communities</a:t>
            </a:r>
            <a:r>
              <a:rPr lang="pl-PL" sz="2000" dirty="0"/>
              <a:t> 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– </a:t>
            </a:r>
            <a:r>
              <a:rPr lang="pl-PL" sz="2000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projekty wdrożeniowe (</a:t>
            </a:r>
            <a:r>
              <a:rPr lang="pl-PL" sz="2000" u="sng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works</a:t>
            </a:r>
            <a:r>
              <a:rPr lang="pl-PL" sz="2000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pl-PL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pl-PL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budżet 105 mln Euro</a:t>
            </a:r>
            <a:r>
              <a:rPr lang="pl-PL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;</a:t>
            </a:r>
            <a:endParaRPr lang="pl-PL" sz="2000" b="1" dirty="0">
              <a:solidFill>
                <a:srgbClr val="FF0000"/>
              </a:solidFill>
              <a:ea typeface="Aptos" panose="020B0004020202020204" pitchFamily="34" charset="0"/>
            </a:endParaRPr>
          </a:p>
          <a:p>
            <a:pPr marL="91184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u="sng" kern="100" dirty="0">
                <a:ea typeface="Aptos" panose="020B0004020202020204" pitchFamily="34" charset="0"/>
                <a:cs typeface="Times New Roman" panose="02020603050405020304" pitchFamily="18" charset="0"/>
              </a:rPr>
              <a:t>Beneficjenci</a:t>
            </a:r>
            <a:r>
              <a:rPr lang="pl-PL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pl-PL" sz="2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 osoby prawne (podmioty publiczne lub prywatne);</a:t>
            </a:r>
          </a:p>
          <a:p>
            <a:pPr marL="91184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u="sng" dirty="0"/>
              <a:t>Maksymalna kwota wnioskowanego grantu</a:t>
            </a:r>
            <a:r>
              <a:rPr lang="pl-PL" sz="2000" dirty="0"/>
              <a:t>: </a:t>
            </a:r>
            <a:r>
              <a:rPr lang="pl-PL" sz="2000" b="1" dirty="0"/>
              <a:t>od 10 000 000 Euro do 20 000 000 Euro na projekt.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EEEEC3A-B49F-D431-C64D-7FA09C1C586D}"/>
              </a:ext>
            </a:extLst>
          </p:cNvPr>
          <p:cNvSpPr txBox="1"/>
          <p:nvPr/>
        </p:nvSpPr>
        <p:spPr>
          <a:xfrm>
            <a:off x="213129" y="6812542"/>
            <a:ext cx="15748401" cy="495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Zachęcamy wszystkich kwalifikujących się interesariuszy do składania wniosków </a:t>
            </a:r>
            <a:r>
              <a:rPr lang="pl-PL" sz="2000" b="1" dirty="0"/>
              <a:t>do 13 lutego 2025 r. do godziny 17:00 !!!</a:t>
            </a:r>
          </a:p>
        </p:txBody>
      </p:sp>
    </p:spTree>
    <p:extLst>
      <p:ext uri="{BB962C8B-B14F-4D97-AF65-F5344CB8AC3E}">
        <p14:creationId xmlns:p14="http://schemas.microsoft.com/office/powerpoint/2010/main" val="2906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673C3-8379-1EC5-2468-8E5BAC46F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A4AB564C-81C4-5531-DCBD-24CF0A64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215892"/>
            <a:ext cx="13699574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800" b="1" dirty="0"/>
              <a:t>Z ostatniej chwili !!!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59108E25-0E2B-05FB-F3F7-8A1BAF7C311D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FD163FA-9FFA-4495-6FE5-8F7A9B535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49" y="2889644"/>
            <a:ext cx="9102407" cy="489418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55BCEB7-BC63-6C0A-2572-DA255849AC19}"/>
              </a:ext>
            </a:extLst>
          </p:cNvPr>
          <p:cNvSpPr txBox="1"/>
          <p:nvPr/>
        </p:nvSpPr>
        <p:spPr>
          <a:xfrm>
            <a:off x="553453" y="1096196"/>
            <a:ext cx="14348778" cy="1551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</a:t>
            </a:r>
            <a:r>
              <a:rPr lang="pl-PL" sz="2200" dirty="0">
                <a:effectLst/>
                <a:ea typeface="Aptos" panose="020B0004020202020204" pitchFamily="34" charset="0"/>
              </a:rPr>
              <a:t>zczegółowe informacje o </a:t>
            </a:r>
            <a:r>
              <a:rPr lang="pl-PL" sz="2200" b="1" dirty="0">
                <a:effectLst/>
                <a:ea typeface="Aptos" panose="020B0004020202020204" pitchFamily="34" charset="0"/>
              </a:rPr>
              <a:t>4. turze naboru wniosków </a:t>
            </a:r>
            <a:r>
              <a:rPr lang="pl-PL" sz="2200" dirty="0">
                <a:effectLst/>
                <a:ea typeface="Aptos" panose="020B0004020202020204" pitchFamily="34" charset="0"/>
              </a:rPr>
              <a:t>(CEF Digital) 2021-2027</a:t>
            </a:r>
            <a:r>
              <a:rPr lang="pl-PL" sz="2200" b="1" dirty="0">
                <a:effectLst/>
                <a:ea typeface="Aptos" panose="020B0004020202020204" pitchFamily="34" charset="0"/>
              </a:rPr>
              <a:t> </a:t>
            </a:r>
            <a:r>
              <a:rPr lang="pl-PL" sz="2200" dirty="0">
                <a:effectLst/>
                <a:ea typeface="Aptos" panose="020B0004020202020204" pitchFamily="34" charset="0"/>
              </a:rPr>
              <a:t>udostępnione są w portalu informacyjnym </a:t>
            </a:r>
            <a:r>
              <a:rPr lang="pl-PL" sz="2200" b="1" dirty="0">
                <a:effectLst/>
                <a:ea typeface="Aptos" panose="020B0004020202020204" pitchFamily="34" charset="0"/>
              </a:rPr>
              <a:t>Komisji Europejskiej</a:t>
            </a:r>
            <a:r>
              <a:rPr lang="pl-PL" sz="2200" dirty="0">
                <a:ea typeface="Aptos" panose="020B0004020202020204" pitchFamily="34" charset="0"/>
              </a:rPr>
              <a:t>: </a:t>
            </a:r>
            <a:r>
              <a:rPr lang="pl-PL" sz="2200" dirty="0">
                <a:ea typeface="Aptos" panose="020B0004020202020204" pitchFamily="34" charset="0"/>
                <a:hlinkClick r:id="rId4"/>
              </a:rPr>
              <a:t>www.</a:t>
            </a:r>
            <a:r>
              <a:rPr lang="pl-PL" sz="2200" dirty="0">
                <a:hlinkClick r:id="rId4"/>
              </a:rPr>
              <a:t>ec.europa.eu/info/funding-tenders/opportunities/portal/</a:t>
            </a:r>
            <a:endParaRPr lang="pl-PL" sz="2200" dirty="0"/>
          </a:p>
          <a:p>
            <a:pPr>
              <a:lnSpc>
                <a:spcPct val="150000"/>
              </a:lnSpc>
            </a:pPr>
            <a:r>
              <a:rPr lang="pl-PL" sz="2200" dirty="0"/>
              <a:t>(zakładka „</a:t>
            </a:r>
            <a:r>
              <a:rPr lang="pl-PL" sz="2200" dirty="0" err="1"/>
              <a:t>Funding</a:t>
            </a:r>
            <a:r>
              <a:rPr lang="pl-PL" sz="2200" dirty="0"/>
              <a:t> – </a:t>
            </a:r>
            <a:r>
              <a:rPr lang="pl-PL" sz="2200" dirty="0" err="1"/>
              <a:t>Calls</a:t>
            </a:r>
            <a:r>
              <a:rPr lang="pl-PL" sz="2200" dirty="0"/>
              <a:t> for </a:t>
            </a:r>
            <a:r>
              <a:rPr lang="pl-PL" sz="2200" dirty="0" err="1"/>
              <a:t>proposals</a:t>
            </a:r>
            <a:r>
              <a:rPr lang="pl-PL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18818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E9AAA-79F2-8242-2B84-82DB47F3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86BC342B-9733-4FE4-D0AC-D12377AD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41" y="390350"/>
            <a:ext cx="13699574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400" b="1" dirty="0"/>
              <a:t>Ważne strony internetowe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B7C8D965-5D53-387D-6F25-CC879B4020C0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374665B-EF81-9C91-700F-7124830D6A0C}"/>
              </a:ext>
            </a:extLst>
          </p:cNvPr>
          <p:cNvSpPr txBox="1"/>
          <p:nvPr/>
        </p:nvSpPr>
        <p:spPr>
          <a:xfrm>
            <a:off x="475827" y="1225816"/>
            <a:ext cx="14294626" cy="711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Projekt GUIDE </a:t>
            </a:r>
            <a:r>
              <a:rPr lang="pl-PL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– jego celem jest </a:t>
            </a:r>
            <a:r>
              <a:rPr lang="pl-PL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zgromadzenie odpowiednich interesariuszy korytarzy 5G w całej Unii Europejskiej (UE) i pomoc w zakresie rzeczywistych potrzeb społeczności interesariuszy</a:t>
            </a:r>
            <a:r>
              <a:rPr lang="pl-PL" sz="24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pl-PL" sz="24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400" kern="100" dirty="0"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https://guide.5gcorridors.eu/stakeholders-communities-dialogue/</a:t>
            </a:r>
            <a:endParaRPr lang="pl-PL" sz="24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l-PL" sz="24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Portal wsparcia dla 5G for Smart </a:t>
            </a:r>
            <a:r>
              <a:rPr lang="pl-PL" sz="2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Communities</a:t>
            </a:r>
            <a:r>
              <a:rPr lang="pl-PL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(5GSC)</a:t>
            </a:r>
            <a:r>
              <a:rPr lang="pl-PL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pl-PL" sz="24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https://www.5gsc.eu/</a:t>
            </a:r>
            <a:endParaRPr lang="pl-PL" sz="2400" u="sng" kern="100" dirty="0">
              <a:solidFill>
                <a:srgbClr val="467886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l-PL" sz="2400" u="sng" kern="100" dirty="0">
              <a:solidFill>
                <a:srgbClr val="467886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Portal dla korytarzy 5G i inteligentnych społeczności </a:t>
            </a:r>
            <a:r>
              <a:rPr lang="pl-PL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pl-PL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https://5gmec4.eu/</a:t>
            </a:r>
            <a:endParaRPr lang="pl-PL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l-PL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b="1" dirty="0"/>
              <a:t>Portal HaDEA </a:t>
            </a:r>
            <a:r>
              <a:rPr lang="pl-PL" sz="2400" dirty="0"/>
              <a:t>– elektroniczny przewodnik składania wniosków – podstawowy warunek – należy zarejestrować się i założyć konto - </a:t>
            </a:r>
            <a:r>
              <a:rPr lang="pl-PL" sz="2400" dirty="0">
                <a:hlinkClick r:id="rId6"/>
              </a:rPr>
              <a:t>https://hadea.ec.europa.eu/programmes/connecting-europe-facility_en</a:t>
            </a:r>
            <a:endParaRPr lang="pl-PL" sz="2400" dirty="0"/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l-PL" sz="24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l-PL" sz="24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l-PL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l-PL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E6CB089-8040-A667-8EBC-455CCC4490E1}"/>
              </a:ext>
            </a:extLst>
          </p:cNvPr>
          <p:cNvSpPr txBox="1"/>
          <p:nvPr/>
        </p:nvSpPr>
        <p:spPr>
          <a:xfrm>
            <a:off x="401285" y="6437648"/>
            <a:ext cx="14294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u="sng" dirty="0">
                <a:solidFill>
                  <a:srgbClr val="FF0000"/>
                </a:solidFill>
              </a:rPr>
              <a:t>W przypadku problemów z prawidłowym złożeniem wniosku –  rekomenduje się kontakt z mailowy z ekspertami </a:t>
            </a:r>
            <a:r>
              <a:rPr lang="pl-PL" sz="2400" u="sng" dirty="0" err="1">
                <a:solidFill>
                  <a:srgbClr val="FF0000"/>
                </a:solidFill>
              </a:rPr>
              <a:t>HaDEA</a:t>
            </a:r>
            <a:r>
              <a:rPr lang="pl-PL" sz="2400" u="sng" dirty="0">
                <a:solidFill>
                  <a:srgbClr val="FF0000"/>
                </a:solidFill>
              </a:rPr>
              <a:t> (</a:t>
            </a:r>
            <a:r>
              <a:rPr lang="en-US" sz="2400" u="sng" dirty="0">
                <a:solidFill>
                  <a:srgbClr val="FF0000"/>
                </a:solidFill>
              </a:rPr>
              <a:t>European Health and Digital Executive Agency</a:t>
            </a:r>
            <a:r>
              <a:rPr lang="pl-PL" sz="2400" u="sng" dirty="0">
                <a:solidFill>
                  <a:srgbClr val="FF0000"/>
                </a:solidFill>
              </a:rPr>
              <a:t>)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endParaRPr lang="pl-PL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4A7A2-E4CA-1D52-DB46-7DD041529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3314687"/>
            <a:ext cx="7592690" cy="2651773"/>
          </a:xfrm>
        </p:spPr>
        <p:txBody>
          <a:bodyPr/>
          <a:lstStyle/>
          <a:p>
            <a:br>
              <a:rPr lang="pl-PL" dirty="0"/>
            </a:br>
            <a:br>
              <a:rPr lang="pl-PL" dirty="0"/>
            </a:br>
            <a:r>
              <a:rPr lang="pl-PL" dirty="0"/>
              <a:t>Dziękuję za uwagę</a:t>
            </a:r>
            <a:br>
              <a:rPr lang="pl-PL" dirty="0"/>
            </a:br>
            <a:br>
              <a:rPr lang="pl-PL" dirty="0"/>
            </a:br>
            <a:r>
              <a:rPr lang="pl-PL" sz="2800" dirty="0"/>
              <a:t>Piotr Jan Majewski</a:t>
            </a:r>
            <a:br>
              <a:rPr lang="pl-PL" sz="2800" dirty="0"/>
            </a:br>
            <a:r>
              <a:rPr lang="pl-PL" sz="2800" dirty="0"/>
              <a:t>Departament Telekomunikacji</a:t>
            </a:r>
            <a:br>
              <a:rPr lang="pl-PL" sz="2800" dirty="0"/>
            </a:br>
            <a:br>
              <a:rPr lang="pl-PL" sz="2800" dirty="0"/>
            </a:br>
            <a:r>
              <a:rPr lang="pl-PL" sz="2800" dirty="0"/>
              <a:t>e-mail: </a:t>
            </a:r>
            <a:r>
              <a:rPr lang="pl-PL" sz="2800" dirty="0">
                <a:hlinkClick r:id="rId2"/>
              </a:rPr>
              <a:t>sekretariat.dt@cyfra.gov.pl</a:t>
            </a:r>
            <a:br>
              <a:rPr lang="pl-PL" sz="2800" dirty="0"/>
            </a:br>
            <a:br>
              <a:rPr lang="pl-PL" sz="2800" dirty="0"/>
            </a:br>
            <a:r>
              <a:rPr lang="pl-PL" sz="2800" dirty="0"/>
              <a:t>tel.: 22 245 59 18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122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76CD0-367C-EAE5-1733-5482B82A2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EC7DD569-4F65-8BA9-E524-2181AA4B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73" y="725693"/>
            <a:ext cx="12901050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400" b="1" dirty="0"/>
              <a:t>Wprowadzenie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4EC3141A-BDC7-B7A6-ED89-760AA8C37F85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ADD4FDB-4948-2FC0-13D8-3FBDF2652A3E}"/>
              </a:ext>
            </a:extLst>
          </p:cNvPr>
          <p:cNvSpPr txBox="1"/>
          <p:nvPr/>
        </p:nvSpPr>
        <p:spPr>
          <a:xfrm>
            <a:off x="404824" y="1715631"/>
            <a:ext cx="13691023" cy="358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200" b="1" dirty="0"/>
              <a:t>Instrument „Łącząc Europę” - CEF (</a:t>
            </a:r>
            <a:r>
              <a:rPr lang="pl-PL" sz="2200" b="1" dirty="0" err="1"/>
              <a:t>Connecting</a:t>
            </a:r>
            <a:r>
              <a:rPr lang="pl-PL" sz="2200" b="1" dirty="0"/>
              <a:t> Europe </a:t>
            </a:r>
            <a:r>
              <a:rPr lang="pl-PL" sz="2200" b="1" dirty="0" err="1"/>
              <a:t>Facility</a:t>
            </a:r>
            <a:r>
              <a:rPr lang="pl-PL" sz="2200" b="1" dirty="0"/>
              <a:t>) </a:t>
            </a:r>
          </a:p>
          <a:p>
            <a:pPr>
              <a:lnSpc>
                <a:spcPct val="150000"/>
              </a:lnSpc>
            </a:pPr>
            <a:r>
              <a:rPr lang="pl-PL" sz="2200" dirty="0"/>
              <a:t>specjalny mechanizm finansowy Unii Europejskiej, za pomocą którego UE wspiera realizację kluczowej infrastruktury w </a:t>
            </a:r>
            <a:r>
              <a:rPr lang="pl-PL" sz="2200" b="1" dirty="0"/>
              <a:t>transporcie</a:t>
            </a:r>
            <a:r>
              <a:rPr lang="pl-PL" sz="2200" dirty="0"/>
              <a:t>, </a:t>
            </a:r>
            <a:r>
              <a:rPr lang="pl-PL" sz="2200" b="1" dirty="0"/>
              <a:t>energetyce</a:t>
            </a:r>
            <a:r>
              <a:rPr lang="pl-PL" sz="2200" dirty="0"/>
              <a:t> i </a:t>
            </a:r>
            <a:r>
              <a:rPr lang="pl-PL" sz="2200" b="1" dirty="0"/>
              <a:t>telekomunikacji</a:t>
            </a:r>
            <a:r>
              <a:rPr lang="pl-PL" sz="2200" dirty="0"/>
              <a:t>. </a:t>
            </a:r>
          </a:p>
          <a:p>
            <a:pPr>
              <a:lnSpc>
                <a:spcPct val="150000"/>
              </a:lnSpc>
            </a:pPr>
            <a:endParaRPr lang="pl-PL" sz="2200" dirty="0"/>
          </a:p>
          <a:p>
            <a:pPr>
              <a:lnSpc>
                <a:spcPct val="150000"/>
              </a:lnSpc>
            </a:pPr>
            <a:r>
              <a:rPr lang="pl-PL" sz="2200" dirty="0"/>
              <a:t>Kwestie związane z dofinansowaniem projektów infrastrukturalnych z instrumentu „Łącząc Europę” w perspektywie 2021 – 2027 (CEF 2) reguluje </a:t>
            </a:r>
            <a:r>
              <a:rPr lang="pl-PL" sz="2200" b="1" dirty="0"/>
              <a:t>rozporządzenie Parlamentu Europejskiego i Rady (UE) nr 2021/1153 z dnia 7 lipca 2021 r., które obowiązuje wstecznie od 1 stycznia 2021 r.</a:t>
            </a:r>
          </a:p>
        </p:txBody>
      </p:sp>
    </p:spTree>
    <p:extLst>
      <p:ext uri="{BB962C8B-B14F-4D97-AF65-F5344CB8AC3E}">
        <p14:creationId xmlns:p14="http://schemas.microsoft.com/office/powerpoint/2010/main" val="23771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15" y="433881"/>
            <a:ext cx="12901050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400" b="1" dirty="0"/>
              <a:t>Podstawowe informacje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B9847DC-5561-B77A-6474-65EC8E6FFE1A}"/>
              </a:ext>
            </a:extLst>
          </p:cNvPr>
          <p:cNvSpPr txBox="1"/>
          <p:nvPr/>
        </p:nvSpPr>
        <p:spPr>
          <a:xfrm>
            <a:off x="404824" y="1715631"/>
            <a:ext cx="13691023" cy="348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/>
              <a:t>Instrument </a:t>
            </a:r>
            <a:r>
              <a:rPr lang="pl-PL" sz="2200" b="1" dirty="0"/>
              <a:t>CEF Digital </a:t>
            </a:r>
            <a:r>
              <a:rPr lang="pl-PL" sz="2200" dirty="0"/>
              <a:t>ma na celu </a:t>
            </a:r>
            <a:r>
              <a:rPr lang="pl-PL" sz="2200" b="1" dirty="0"/>
              <a:t>wspieranie i stymulowanie publicznych i prywatnych inwestycji w infrastrukturę łączności cyfrowej.</a:t>
            </a:r>
          </a:p>
          <a:p>
            <a:endParaRPr lang="pl-PL" sz="2200" b="1" dirty="0"/>
          </a:p>
          <a:p>
            <a:r>
              <a:rPr lang="pl-PL" sz="2200" b="1" dirty="0"/>
              <a:t>Odpowiedź na lukę w finansowaniu inwestycji.</a:t>
            </a:r>
          </a:p>
          <a:p>
            <a:endParaRPr lang="pl-PL" b="1" dirty="0"/>
          </a:p>
          <a:p>
            <a:r>
              <a:rPr lang="pl-PL" sz="2200" b="1" dirty="0"/>
              <a:t>Obszar tematyczny interwencji </a:t>
            </a:r>
            <a:r>
              <a:rPr lang="pl-PL" sz="2200" dirty="0"/>
              <a:t>w ramach CEF Digital obejmuje:</a:t>
            </a:r>
          </a:p>
          <a:p>
            <a:endParaRPr lang="pl-PL" sz="2200" b="1" dirty="0"/>
          </a:p>
          <a:p>
            <a:endParaRPr lang="pl-PL" sz="2200" b="1" dirty="0"/>
          </a:p>
          <a:p>
            <a:endParaRPr lang="pl-PL" sz="2200" b="1" dirty="0"/>
          </a:p>
          <a:p>
            <a:endParaRPr lang="pl-PL" sz="2200" b="1" dirty="0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A13432E4-292D-CF4C-6A8E-59E09E75E7B8}"/>
              </a:ext>
            </a:extLst>
          </p:cNvPr>
          <p:cNvSpPr/>
          <p:nvPr/>
        </p:nvSpPr>
        <p:spPr>
          <a:xfrm>
            <a:off x="370573" y="4147553"/>
            <a:ext cx="14665740" cy="8132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2200" dirty="0"/>
              <a:t>wdrażanie bezpiecznej i zrównoważonej infrastruktury o wysokiej wydajności (w tym sieci gigabitowej i 5G) 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43F5998A-0873-3C33-86B7-E35C7AB5C9C3}"/>
              </a:ext>
            </a:extLst>
          </p:cNvPr>
          <p:cNvSpPr/>
          <p:nvPr/>
        </p:nvSpPr>
        <p:spPr>
          <a:xfrm>
            <a:off x="404824" y="5303728"/>
            <a:ext cx="14631489" cy="8132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2200" dirty="0"/>
              <a:t>zwiększanie pojemności i odporności cyfrowej infrastruktury szkieletowej na wszystkich terytoriach UE 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6052EFAD-33AB-3E33-3B3C-01EDE8E5525E}"/>
              </a:ext>
            </a:extLst>
          </p:cNvPr>
          <p:cNvSpPr/>
          <p:nvPr/>
        </p:nvSpPr>
        <p:spPr>
          <a:xfrm>
            <a:off x="404824" y="6377141"/>
            <a:ext cx="14631489" cy="7487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2200" dirty="0"/>
              <a:t>cyfryzację sieci transportowych i energetycznych</a:t>
            </a:r>
          </a:p>
        </p:txBody>
      </p:sp>
    </p:spTree>
    <p:extLst>
      <p:ext uri="{BB962C8B-B14F-4D97-AF65-F5344CB8AC3E}">
        <p14:creationId xmlns:p14="http://schemas.microsoft.com/office/powerpoint/2010/main" val="16971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14E2A-E7F1-3A44-A971-69A724603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3C08067D-5C0D-F723-8DBA-1DE4A9C3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15" y="257193"/>
            <a:ext cx="12901050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400" b="1" dirty="0"/>
              <a:t>Podstawowe informacje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19C0F93-CBA6-3B3F-BC26-002BBC53E6C9}"/>
              </a:ext>
            </a:extLst>
          </p:cNvPr>
          <p:cNvSpPr txBox="1">
            <a:spLocks/>
          </p:cNvSpPr>
          <p:nvPr/>
        </p:nvSpPr>
        <p:spPr>
          <a:xfrm>
            <a:off x="553452" y="257193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C435E9B-FBE6-A2E1-1AC4-B551E230C025}"/>
              </a:ext>
            </a:extLst>
          </p:cNvPr>
          <p:cNvSpPr txBox="1"/>
          <p:nvPr/>
        </p:nvSpPr>
        <p:spPr>
          <a:xfrm>
            <a:off x="553452" y="1625621"/>
            <a:ext cx="136910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220E27C-DCB4-8BFB-4F48-95B1A2A7BF70}"/>
              </a:ext>
            </a:extLst>
          </p:cNvPr>
          <p:cNvSpPr txBox="1"/>
          <p:nvPr/>
        </p:nvSpPr>
        <p:spPr>
          <a:xfrm>
            <a:off x="661736" y="1298991"/>
            <a:ext cx="14353675" cy="6531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/>
              <a:t>Główne działania przewidziane w ramach CEF Digital</a:t>
            </a:r>
            <a:r>
              <a:rPr lang="pl-PL" sz="2200" dirty="0"/>
              <a:t>:</a:t>
            </a:r>
          </a:p>
          <a:p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wdrażanie sieci o bardzo dużej przepustowości, w </a:t>
            </a:r>
            <a:r>
              <a:rPr lang="pl-PL" sz="2200" b="1" dirty="0"/>
              <a:t>tym systemów 5G</a:t>
            </a:r>
            <a:r>
              <a:rPr lang="pl-PL" sz="2200" dirty="0"/>
              <a:t>, na obszarach, na których znajdują się placówki o szczególnym społeczno-ekonomicznym znaczeniu;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zagwarantowanie nieprzerwanego zasięgu </a:t>
            </a:r>
            <a:r>
              <a:rPr lang="pl-PL" sz="2200" b="1" dirty="0"/>
              <a:t>usług 5G </a:t>
            </a:r>
            <a:r>
              <a:rPr lang="pl-PL" sz="2200" dirty="0"/>
              <a:t>wzdłuż wszystkich głównych szlaków transportowych, w tym transeuropejskich sieci transportowych;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wdrażanie nowych lub istotna modernizacja istniejących </a:t>
            </a:r>
            <a:r>
              <a:rPr lang="pl-PL" sz="2200" b="1" dirty="0"/>
              <a:t>sieci szkieletowych</a:t>
            </a:r>
            <a:r>
              <a:rPr lang="pl-PL" sz="2200" dirty="0"/>
              <a:t>, w tym </a:t>
            </a:r>
            <a:r>
              <a:rPr lang="pl-PL" sz="2200" b="1" dirty="0"/>
              <a:t>kabli podmorskich</a:t>
            </a:r>
            <a:r>
              <a:rPr lang="pl-PL" sz="2200" dirty="0"/>
              <a:t>, w państwach członkowskich i między nimi oraz między Unią a państwami trzecimi;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wdrażanie i wspieranie infrastruktury łączności cyfrowej związanej z </a:t>
            </a:r>
            <a:r>
              <a:rPr lang="pl-PL" sz="2200" b="1" dirty="0"/>
              <a:t>projektami transgranicznymi w dziedzinie transportu lub energii</a:t>
            </a:r>
            <a:r>
              <a:rPr lang="pl-PL" sz="2200" dirty="0"/>
              <a:t>.</a:t>
            </a:r>
          </a:p>
          <a:p>
            <a:endParaRPr lang="pl-PL" sz="2200" dirty="0"/>
          </a:p>
          <a:p>
            <a:r>
              <a:rPr lang="pl-PL" sz="2200" dirty="0"/>
              <a:t>Pierwsze nabory wniosków w ramach CEF Digital zostały ogłoszone </a:t>
            </a:r>
            <a:r>
              <a:rPr lang="pl-PL" sz="2200" b="1" dirty="0"/>
              <a:t>12 stycznia 2022 r. </a:t>
            </a:r>
            <a:br>
              <a:rPr lang="pl-PL" sz="2200" dirty="0"/>
            </a:br>
            <a:r>
              <a:rPr lang="pl-PL" sz="2200" b="1" dirty="0"/>
              <a:t>Dotychczas przeprowadzono 3 nabory </a:t>
            </a:r>
            <a:r>
              <a:rPr lang="pl-PL" sz="2200" dirty="0"/>
              <a:t>(spośród polskich podmiotów dofinansowanie uzyskały następujące podmioty: Orange Polska S.A., </a:t>
            </a:r>
            <a:r>
              <a:rPr lang="pl-PL" sz="2200" dirty="0" err="1"/>
              <a:t>Telia</a:t>
            </a:r>
            <a:r>
              <a:rPr lang="pl-PL" sz="2200" dirty="0"/>
              <a:t> Carrier Poland Sp. z o.o., NETIA S.A., </a:t>
            </a:r>
            <a:r>
              <a:rPr lang="pl-PL" sz="2200" dirty="0" err="1"/>
              <a:t>Towerlink</a:t>
            </a:r>
            <a:r>
              <a:rPr lang="pl-PL" sz="2200" dirty="0"/>
              <a:t> Poland Sp. z o.o.).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91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086F9-64F6-B23A-E676-6E12A7F1E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93471015-D370-C835-4015-E35F6FE70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74" y="287777"/>
            <a:ext cx="13699574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400" b="1" dirty="0">
                <a:latin typeface="+mn-lt"/>
              </a:rPr>
              <a:t>Obecne kierunki interwencji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79EFED4-D71E-629E-D894-82B1FA1B65D1}"/>
              </a:ext>
            </a:extLst>
          </p:cNvPr>
          <p:cNvSpPr txBox="1">
            <a:spLocks/>
          </p:cNvSpPr>
          <p:nvPr/>
        </p:nvSpPr>
        <p:spPr>
          <a:xfrm>
            <a:off x="348833" y="308949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61FACF2-84F6-1A4B-EC54-A229C937E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71" y="1892820"/>
            <a:ext cx="13468142" cy="509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4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F3040-D07A-16B6-5848-80B3AE742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3EBC7241-ED17-38B4-C108-79B8A696726C}"/>
              </a:ext>
            </a:extLst>
          </p:cNvPr>
          <p:cNvSpPr txBox="1">
            <a:spLocks/>
          </p:cNvSpPr>
          <p:nvPr/>
        </p:nvSpPr>
        <p:spPr>
          <a:xfrm>
            <a:off x="348833" y="308949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FCF578F-BCE1-3D11-DF02-59BC48A7A1B9}"/>
              </a:ext>
            </a:extLst>
          </p:cNvPr>
          <p:cNvSpPr txBox="1"/>
          <p:nvPr/>
        </p:nvSpPr>
        <p:spPr>
          <a:xfrm>
            <a:off x="102870" y="740366"/>
            <a:ext cx="1492758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1" dirty="0"/>
              <a:t>5G </a:t>
            </a:r>
            <a:r>
              <a:rPr lang="pl-PL" sz="1800" b="1" dirty="0" err="1"/>
              <a:t>coverage</a:t>
            </a:r>
            <a:r>
              <a:rPr lang="pl-PL" sz="1800" b="1" dirty="0"/>
              <a:t> </a:t>
            </a:r>
            <a:r>
              <a:rPr lang="pl-PL" sz="1800" b="1" dirty="0" err="1"/>
              <a:t>along</a:t>
            </a:r>
            <a:r>
              <a:rPr lang="pl-PL" sz="1800" b="1" dirty="0"/>
              <a:t> transport </a:t>
            </a:r>
            <a:r>
              <a:rPr lang="pl-PL" sz="1800" b="1" dirty="0" err="1"/>
              <a:t>corridors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wsparcie dla pokrycia siecią 5G tras transportowych (drogowych i kolejowych) celem stworzenia paneuropejskiej sieć transportowej 5G.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1" dirty="0"/>
              <a:t>5G and Edge </a:t>
            </a:r>
            <a:r>
              <a:rPr lang="pl-PL" sz="1800" b="1" dirty="0" err="1"/>
              <a:t>Cloud</a:t>
            </a:r>
            <a:r>
              <a:rPr lang="pl-PL" sz="1800" b="1" dirty="0"/>
              <a:t> for Smart </a:t>
            </a:r>
            <a:r>
              <a:rPr lang="pl-PL" sz="1800" b="1" dirty="0" err="1"/>
              <a:t>Communities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wsparcie wdrażania sieci 5G i infrastruktury brzegowej dla podmiotów istotnych z punktu widzenia czynników społeczno-gospodarczych, takich jak administracja publiczna, ośrodki zdrowia, szkoły i inne instytucje edukacyjne i szkoleniowe, </a:t>
            </a:r>
          </a:p>
          <a:p>
            <a:endParaRPr lang="pl-PL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1" dirty="0" err="1"/>
              <a:t>Backbone</a:t>
            </a:r>
            <a:r>
              <a:rPr lang="pl-PL" sz="1800" b="1" dirty="0"/>
              <a:t> networks for pan-</a:t>
            </a:r>
            <a:r>
              <a:rPr lang="pl-PL" sz="1800" b="1" dirty="0" err="1"/>
              <a:t>European</a:t>
            </a:r>
            <a:r>
              <a:rPr lang="pl-PL" sz="1800" b="1" dirty="0"/>
              <a:t> </a:t>
            </a:r>
            <a:r>
              <a:rPr lang="pl-PL" sz="1800" b="1" dirty="0" err="1"/>
              <a:t>cloud</a:t>
            </a:r>
            <a:r>
              <a:rPr lang="pl-PL" sz="1800" b="1" dirty="0"/>
              <a:t> </a:t>
            </a:r>
            <a:r>
              <a:rPr lang="pl-PL" sz="1800" b="1" dirty="0" err="1"/>
              <a:t>federations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wsparcie wdrażania transgranicznych i krajowych połączeń infrastruktury chmurowej, brzegowej i HPC zarówno na poziomie fizycznym (np. sieci o bardzo dużej przepustowości), jak i funkcjonalnym (np. rozdzielczość DNS), aby umożliwić dystrybuowane, bezpieczne, energooszczędne i szybkie usługi infrastrukturalne i chmurowe dla obywateli i przedsiębiorstw UE.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1" dirty="0" err="1"/>
              <a:t>Backbone</a:t>
            </a:r>
            <a:r>
              <a:rPr lang="pl-PL" sz="1800" b="1" dirty="0"/>
              <a:t> </a:t>
            </a:r>
            <a:r>
              <a:rPr lang="pl-PL" sz="1800" b="1" dirty="0" err="1"/>
              <a:t>connectivity</a:t>
            </a:r>
            <a:r>
              <a:rPr lang="pl-PL" sz="1800" b="1" dirty="0"/>
              <a:t> for Digital Global Gateways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wsparcie wdrażania transkontynentalnych sieci szkieletowych, takich jak kable podmorskie, w celu wzmocnienia jakości i odporności łączności między krajami UE i poza nimi.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1" dirty="0" err="1"/>
              <a:t>Operational</a:t>
            </a:r>
            <a:r>
              <a:rPr lang="pl-PL" sz="1800" b="1" dirty="0"/>
              <a:t> Digital </a:t>
            </a:r>
            <a:r>
              <a:rPr lang="pl-PL" sz="1800" b="1" dirty="0" err="1"/>
              <a:t>Platforms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wsparcie rozwoju infrastruktury w celu promowania wymiany danych w czasie rzeczywistym w sektorach energii i transportu </a:t>
            </a:r>
            <a:br>
              <a:rPr lang="pl-PL" sz="1800" dirty="0"/>
            </a:br>
            <a:r>
              <a:rPr lang="pl-PL" sz="1800" dirty="0"/>
              <a:t>w całej UE.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1" dirty="0"/>
              <a:t>Quantum </a:t>
            </a:r>
            <a:r>
              <a:rPr lang="pl-PL" sz="1800" b="1" dirty="0" err="1"/>
              <a:t>communication</a:t>
            </a:r>
            <a:r>
              <a:rPr lang="pl-PL" sz="1800" b="1" dirty="0"/>
              <a:t> </a:t>
            </a:r>
            <a:r>
              <a:rPr lang="pl-PL" sz="1800" b="1" dirty="0" err="1"/>
              <a:t>infrastructure</a:t>
            </a:r>
            <a:r>
              <a:rPr lang="pl-PL" sz="1800" b="1" dirty="0"/>
              <a:t> (</a:t>
            </a:r>
            <a:r>
              <a:rPr lang="pl-PL" sz="1800" b="1" dirty="0" err="1"/>
              <a:t>EuroQCI</a:t>
            </a:r>
            <a:r>
              <a:rPr lang="pl-PL" sz="1800" b="1" dirty="0"/>
              <a:t>)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wparcie dla połączeń infrastruktury komunikacji kwantowej w celu zbudowania zintegrowanego systemu obejmującego całą UE.</a:t>
            </a:r>
            <a:endParaRPr lang="pl-PL" sz="2000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12EC9074-916A-7460-FE12-F2534EBB06D2}"/>
              </a:ext>
            </a:extLst>
          </p:cNvPr>
          <p:cNvSpPr txBox="1">
            <a:spLocks/>
          </p:cNvSpPr>
          <p:nvPr/>
        </p:nvSpPr>
        <p:spPr>
          <a:xfrm>
            <a:off x="231874" y="37913"/>
            <a:ext cx="13699574" cy="542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pl-PL" sz="2400" b="1" dirty="0">
                <a:latin typeface="+mn-lt"/>
              </a:rPr>
              <a:t>Obecne kierunki interwencji - opis</a:t>
            </a:r>
          </a:p>
        </p:txBody>
      </p:sp>
    </p:spTree>
    <p:extLst>
      <p:ext uri="{BB962C8B-B14F-4D97-AF65-F5344CB8AC3E}">
        <p14:creationId xmlns:p14="http://schemas.microsoft.com/office/powerpoint/2010/main" val="34845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7F62F-ADC2-F779-3A72-25CD1D643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C69ED74E-E19B-3C23-E464-7B0D514F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33" y="225311"/>
            <a:ext cx="13699574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400" b="1" dirty="0">
                <a:latin typeface="+mn-lt"/>
              </a:rPr>
              <a:t>Zasady realizacji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687EB89C-6A3A-D853-85B1-26EF4A4821FD}"/>
              </a:ext>
            </a:extLst>
          </p:cNvPr>
          <p:cNvSpPr txBox="1">
            <a:spLocks/>
          </p:cNvSpPr>
          <p:nvPr/>
        </p:nvSpPr>
        <p:spPr>
          <a:xfrm>
            <a:off x="348833" y="308949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00CC51E-13F0-76FE-3F69-648197989E3C}"/>
              </a:ext>
            </a:extLst>
          </p:cNvPr>
          <p:cNvSpPr txBox="1"/>
          <p:nvPr/>
        </p:nvSpPr>
        <p:spPr>
          <a:xfrm>
            <a:off x="537317" y="1100884"/>
            <a:ext cx="14634421" cy="7877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b="1" u="sng" dirty="0"/>
              <a:t>Finansowanie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b="1" dirty="0"/>
              <a:t>Łączna alokacja dla CEF-Digital na lata 2024 – 2027:  </a:t>
            </a:r>
            <a:r>
              <a:rPr lang="pl-PL" sz="2200" b="1" u="sng" dirty="0"/>
              <a:t>865 mln Euro.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2200" dirty="0"/>
              <a:t>Poziom dofinansowania: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u="sng" dirty="0"/>
              <a:t>maksymalnie 50% kosztów</a:t>
            </a:r>
            <a:r>
              <a:rPr lang="pl-PL" sz="2200" dirty="0"/>
              <a:t>  </a:t>
            </a:r>
            <a:r>
              <a:rPr lang="pl-PL" sz="2200" b="1" dirty="0"/>
              <a:t>- w przypadku korytarzy 5G;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u="sng" dirty="0"/>
              <a:t>maksymalnie 75% kosztów </a:t>
            </a:r>
            <a:r>
              <a:rPr lang="pl-PL" sz="2200" b="1" dirty="0"/>
              <a:t>- w przypadku </a:t>
            </a:r>
            <a:r>
              <a:rPr lang="pl-PL" sz="2200" b="1" dirty="0">
                <a:effectLst/>
                <a:ea typeface="Times New Roman" panose="02020603050405020304" pitchFamily="18" charset="0"/>
              </a:rPr>
              <a:t>5G </a:t>
            </a:r>
            <a:r>
              <a:rPr lang="pl-PL" sz="2200" b="1" dirty="0" err="1">
                <a:effectLst/>
                <a:ea typeface="Times New Roman" panose="02020603050405020304" pitchFamily="18" charset="0"/>
              </a:rPr>
              <a:t>Large</a:t>
            </a:r>
            <a:r>
              <a:rPr lang="pl-PL" sz="2200" b="1" dirty="0">
                <a:effectLst/>
                <a:ea typeface="Times New Roman" panose="02020603050405020304" pitchFamily="18" charset="0"/>
              </a:rPr>
              <a:t> </a:t>
            </a:r>
            <a:r>
              <a:rPr lang="pl-PL" sz="2200" b="1" dirty="0" err="1">
                <a:effectLst/>
                <a:ea typeface="Times New Roman" panose="02020603050405020304" pitchFamily="18" charset="0"/>
              </a:rPr>
              <a:t>Scale</a:t>
            </a:r>
            <a:r>
              <a:rPr lang="pl-PL" sz="2200" b="1" dirty="0">
                <a:effectLst/>
                <a:ea typeface="Times New Roman" panose="02020603050405020304" pitchFamily="18" charset="0"/>
              </a:rPr>
              <a:t> </a:t>
            </a:r>
            <a:r>
              <a:rPr lang="pl-PL" sz="2200" b="1" dirty="0" err="1">
                <a:effectLst/>
                <a:ea typeface="Times New Roman" panose="02020603050405020304" pitchFamily="18" charset="0"/>
              </a:rPr>
              <a:t>Pilots</a:t>
            </a:r>
            <a:r>
              <a:rPr lang="pl-PL" sz="2200" b="1" dirty="0">
                <a:effectLst/>
                <a:ea typeface="Times New Roman" panose="02020603050405020304" pitchFamily="18" charset="0"/>
              </a:rPr>
              <a:t> (LSP) 5G for</a:t>
            </a:r>
            <a:r>
              <a:rPr lang="pl-PL" sz="2200" b="1" dirty="0"/>
              <a:t> Smart </a:t>
            </a:r>
            <a:r>
              <a:rPr lang="pl-PL" sz="2200" b="1" dirty="0" err="1"/>
              <a:t>Communities</a:t>
            </a:r>
            <a:r>
              <a:rPr lang="pl-PL" sz="2200" b="1" dirty="0"/>
              <a:t>;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200" i="0" u="sng" dirty="0">
                <a:solidFill>
                  <a:srgbClr val="3C4043"/>
                </a:solidFill>
                <a:effectLst/>
              </a:rPr>
              <a:t>maksymalnie 50% na koszty studiów, maksymalnie 70% na koszty prac w regionach najbardziej oddalonych i maksymalnie 30% w przypadku wszystkich pozostałych kategorii kosztów </a:t>
            </a:r>
            <a:r>
              <a:rPr lang="pl-PL" sz="2200" b="1" i="0" dirty="0">
                <a:solidFill>
                  <a:srgbClr val="3C4043"/>
                </a:solidFill>
                <a:effectLst/>
              </a:rPr>
              <a:t>- w przypadku </a:t>
            </a:r>
            <a:r>
              <a:rPr lang="pl-PL" sz="2200" b="1" dirty="0"/>
              <a:t>Kwantowa Infrastruktura Komunikacyjna (</a:t>
            </a:r>
            <a:r>
              <a:rPr lang="pl-PL" sz="2200" b="1" dirty="0" err="1"/>
              <a:t>European</a:t>
            </a:r>
            <a:r>
              <a:rPr lang="pl-PL" sz="2200" b="1" dirty="0"/>
              <a:t> Quantum </a:t>
            </a:r>
            <a:r>
              <a:rPr lang="pl-PL" sz="2200" b="1" dirty="0" err="1"/>
              <a:t>Communication</a:t>
            </a:r>
            <a:r>
              <a:rPr lang="pl-PL" sz="2200" b="1" dirty="0"/>
              <a:t> </a:t>
            </a:r>
            <a:r>
              <a:rPr lang="pl-PL" sz="2200" b="1" dirty="0" err="1"/>
              <a:t>Infrastructure</a:t>
            </a:r>
            <a:r>
              <a:rPr lang="pl-PL" sz="2200" b="1" dirty="0"/>
              <a:t> - </a:t>
            </a:r>
            <a:r>
              <a:rPr lang="pl-PL" sz="2200" b="1" dirty="0" err="1"/>
              <a:t>EuroQCI</a:t>
            </a:r>
            <a:r>
              <a:rPr lang="pl-PL" sz="2200" b="1" dirty="0"/>
              <a:t> </a:t>
            </a:r>
            <a:r>
              <a:rPr lang="pl-PL" sz="2200" b="1" dirty="0" err="1"/>
              <a:t>initiative</a:t>
            </a:r>
            <a:r>
              <a:rPr lang="pl-PL" sz="2200" b="1" dirty="0"/>
              <a:t>) oraz Sieci szkieletowe na potrzeby Digital Global Gateways (</a:t>
            </a:r>
            <a:r>
              <a:rPr lang="pl-PL" sz="2200" b="1" dirty="0" err="1"/>
              <a:t>Backbone</a:t>
            </a:r>
            <a:r>
              <a:rPr lang="pl-PL" sz="2200" b="1" dirty="0"/>
              <a:t> </a:t>
            </a:r>
            <a:r>
              <a:rPr lang="pl-PL" sz="2200" b="1" dirty="0" err="1"/>
              <a:t>connectivity</a:t>
            </a:r>
            <a:r>
              <a:rPr lang="pl-PL" sz="2200" b="1" dirty="0"/>
              <a:t> for Digital Global Gateways); </a:t>
            </a:r>
            <a:br>
              <a:rPr lang="pl-PL" sz="2200" b="1" dirty="0"/>
            </a:br>
            <a:endParaRPr lang="pl-PL" sz="22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2200" b="1" dirty="0"/>
              <a:t>Wysokość dofinansowania dla danego naboru jest określona w dokumentacji konkursowej !!!</a:t>
            </a:r>
            <a:endParaRPr lang="pl-PL" sz="2200" b="1" u="sng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3604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3DBC1-02B1-370C-F621-7E6A4A24D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54BC525A-73E5-0E63-2079-91E6718E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33" y="225311"/>
            <a:ext cx="13699574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400" b="1" dirty="0">
                <a:latin typeface="+mn-lt"/>
              </a:rPr>
              <a:t>Zasady realizacji 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147852D0-88BF-FCEB-A9A8-2C1C1762E833}"/>
              </a:ext>
            </a:extLst>
          </p:cNvPr>
          <p:cNvSpPr txBox="1">
            <a:spLocks/>
          </p:cNvSpPr>
          <p:nvPr/>
        </p:nvSpPr>
        <p:spPr>
          <a:xfrm>
            <a:off x="348833" y="308949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4707670-D3C0-2CD6-646D-C708C4CE205D}"/>
              </a:ext>
            </a:extLst>
          </p:cNvPr>
          <p:cNvSpPr txBox="1"/>
          <p:nvPr/>
        </p:nvSpPr>
        <p:spPr>
          <a:xfrm>
            <a:off x="348833" y="851021"/>
            <a:ext cx="14634421" cy="527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2200" b="1" u="sng" dirty="0"/>
              <a:t>Konsorcja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2200" dirty="0"/>
              <a:t>Jedną z ważniejszych kwestii jest znalezienie wspólników (koalicjantów) do założenia konsorcjów </a:t>
            </a:r>
            <a:br>
              <a:rPr lang="pl-PL" sz="2200" dirty="0"/>
            </a:br>
            <a:r>
              <a:rPr lang="pl-PL" sz="2200" dirty="0"/>
              <a:t>- </a:t>
            </a:r>
            <a:r>
              <a:rPr lang="pl-PL" sz="2200" b="1" dirty="0"/>
              <a:t>zgodnie z wymogami konkursów CEF Digital wnioski składane są przez konsorcja</a:t>
            </a:r>
            <a:r>
              <a:rPr lang="pl-PL" sz="2200" dirty="0"/>
              <a:t>. W dokumentacji konkursu każdorazowo określane są wymagania w tym zakresie.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2200" b="1" u="sng" dirty="0"/>
              <a:t>Rodzaje projektów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2200" dirty="0"/>
              <a:t>Projekty o charakterze </a:t>
            </a:r>
            <a:r>
              <a:rPr lang="pl-PL" sz="2200" b="1" dirty="0"/>
              <a:t>prac studyjnych (</a:t>
            </a:r>
            <a:r>
              <a:rPr lang="pl-PL" sz="2200" b="1" dirty="0" err="1"/>
              <a:t>studies</a:t>
            </a:r>
            <a:r>
              <a:rPr lang="pl-PL" sz="2200" b="1" dirty="0"/>
              <a:t>) </a:t>
            </a:r>
            <a:r>
              <a:rPr lang="pl-PL" sz="2200" dirty="0"/>
              <a:t>jak i </a:t>
            </a:r>
            <a:r>
              <a:rPr lang="pl-PL" sz="2200" b="1" dirty="0"/>
              <a:t>wdrożeniowych (</a:t>
            </a:r>
            <a:r>
              <a:rPr lang="pl-PL" sz="2200" b="1" dirty="0" err="1"/>
              <a:t>works</a:t>
            </a:r>
            <a:r>
              <a:rPr lang="pl-PL" sz="2200" b="1" dirty="0"/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200" b="1" u="sng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2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2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4126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97" y="223003"/>
            <a:ext cx="13699574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400" b="1" dirty="0"/>
              <a:t>Pierwsze kroki w CEF Digital – od czego zacząć?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C247349-CAB0-47EB-EEFA-AD7EFE1B8241}"/>
              </a:ext>
            </a:extLst>
          </p:cNvPr>
          <p:cNvSpPr txBox="1"/>
          <p:nvPr/>
        </p:nvSpPr>
        <p:spPr>
          <a:xfrm>
            <a:off x="169513" y="0"/>
            <a:ext cx="13176706" cy="8271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u="sng" kern="100" dirty="0">
              <a:solidFill>
                <a:srgbClr val="467886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Dokumenty i kwestie z którymi należy się zapoznać w pierwszej kolejności:</a:t>
            </a:r>
            <a:br>
              <a:rPr lang="pl-PL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200" b="1" dirty="0">
                <a:solidFill>
                  <a:srgbClr val="404040"/>
                </a:solidFill>
                <a:effectLst/>
              </a:rPr>
              <a:t>Wieloletni Plan Prac CEF Digital (</a:t>
            </a:r>
            <a:r>
              <a:rPr lang="pl-PL" sz="2200" b="1" dirty="0" err="1">
                <a:solidFill>
                  <a:srgbClr val="404040"/>
                </a:solidFill>
                <a:effectLst/>
              </a:rPr>
              <a:t>Multiannual</a:t>
            </a:r>
            <a:r>
              <a:rPr lang="pl-PL" sz="2200" b="1" dirty="0">
                <a:solidFill>
                  <a:srgbClr val="404040"/>
                </a:solidFill>
                <a:effectLst/>
              </a:rPr>
              <a:t> </a:t>
            </a:r>
            <a:r>
              <a:rPr lang="pl-PL" sz="2200" b="1" dirty="0" err="1">
                <a:solidFill>
                  <a:srgbClr val="404040"/>
                </a:solidFill>
                <a:effectLst/>
              </a:rPr>
              <a:t>Work</a:t>
            </a:r>
            <a:r>
              <a:rPr lang="pl-PL" sz="2200" b="1" dirty="0">
                <a:solidFill>
                  <a:srgbClr val="404040"/>
                </a:solidFill>
                <a:effectLst/>
              </a:rPr>
              <a:t> </a:t>
            </a:r>
            <a:r>
              <a:rPr lang="pl-PL" sz="2200" b="1" dirty="0" err="1">
                <a:solidFill>
                  <a:srgbClr val="404040"/>
                </a:solidFill>
                <a:effectLst/>
              </a:rPr>
              <a:t>Programme</a:t>
            </a:r>
            <a:r>
              <a:rPr lang="pl-PL" sz="2200" b="1" dirty="0">
                <a:solidFill>
                  <a:srgbClr val="404040"/>
                </a:solidFill>
                <a:effectLst/>
              </a:rPr>
              <a:t> 2024-2027)</a:t>
            </a:r>
            <a:r>
              <a:rPr lang="pl-PL" sz="2200" b="1" dirty="0">
                <a:solidFill>
                  <a:srgbClr val="404040"/>
                </a:solidFill>
              </a:rPr>
              <a:t>  - </a:t>
            </a:r>
            <a:r>
              <a:rPr lang="pl-PL" sz="2200" kern="100" dirty="0">
                <a:solidFill>
                  <a:srgbClr val="404040"/>
                </a:solidFill>
                <a:cs typeface="Times New Roman" panose="02020603050405020304" pitchFamily="18" charset="0"/>
              </a:rPr>
              <a:t>d</a:t>
            </a:r>
            <a:r>
              <a:rPr lang="pl-PL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okument </a:t>
            </a:r>
            <a:r>
              <a:rPr lang="pl-PL" sz="2200" i="0" dirty="0">
                <a:effectLst/>
              </a:rPr>
              <a:t>określający zakres i cele finansowanych działań</a:t>
            </a:r>
            <a:br>
              <a:rPr lang="pl-PL" sz="2200" i="0" kern="100" dirty="0">
                <a:cs typeface="Times New Roman" panose="02020603050405020304" pitchFamily="18" charset="0"/>
              </a:rPr>
            </a:br>
            <a:r>
              <a:rPr lang="pl-PL" sz="22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https://digital-strategy.ec.europa.eu/en/library/connecting-europe-facility-cef-multiannual-work-programme-2024-2027</a:t>
            </a:r>
            <a:r>
              <a:rPr lang="pl-PL" sz="22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200" u="sng" kern="100" dirty="0">
              <a:solidFill>
                <a:srgbClr val="467886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2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pl-PL" sz="2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głoszone nowe nabory wniosków - </a:t>
            </a:r>
            <a:r>
              <a:rPr lang="pl-PL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informacje na ten temat </a:t>
            </a:r>
            <a:r>
              <a:rPr lang="pl-PL" sz="2200" dirty="0">
                <a:effectLst/>
                <a:ea typeface="Aptos" panose="020B0004020202020204" pitchFamily="34" charset="0"/>
              </a:rPr>
              <a:t>udostępnione są w portalu informacyjnym </a:t>
            </a:r>
            <a:r>
              <a:rPr lang="pl-PL" sz="2200" b="1" dirty="0">
                <a:effectLst/>
                <a:ea typeface="Aptos" panose="020B0004020202020204" pitchFamily="34" charset="0"/>
              </a:rPr>
              <a:t>Komisji Europejskiej</a:t>
            </a:r>
            <a:r>
              <a:rPr lang="pl-PL" sz="2200" dirty="0">
                <a:ea typeface="Aptos" panose="020B0004020202020204" pitchFamily="34" charset="0"/>
              </a:rPr>
              <a:t>: </a:t>
            </a:r>
            <a:r>
              <a:rPr lang="pl-PL" sz="2200" dirty="0">
                <a:ea typeface="Aptos" panose="020B0004020202020204" pitchFamily="34" charset="0"/>
                <a:hlinkClick r:id="rId4"/>
              </a:rPr>
              <a:t>www.</a:t>
            </a:r>
            <a:r>
              <a:rPr lang="pl-PL" sz="2200" dirty="0">
                <a:hlinkClick r:id="rId4"/>
              </a:rPr>
              <a:t>ec.europa.eu/info/funding-tenders/opportunities/portal/</a:t>
            </a:r>
            <a:r>
              <a:rPr lang="pl-PL" sz="2200" dirty="0"/>
              <a:t> (zakładka „</a:t>
            </a:r>
            <a:r>
              <a:rPr lang="pl-PL" sz="2200" dirty="0" err="1"/>
              <a:t>Funding</a:t>
            </a:r>
            <a:r>
              <a:rPr lang="pl-PL" sz="2200" dirty="0"/>
              <a:t> – </a:t>
            </a:r>
            <a:r>
              <a:rPr lang="pl-PL" sz="2200" dirty="0" err="1"/>
              <a:t>Calls</a:t>
            </a:r>
            <a:r>
              <a:rPr lang="pl-PL" sz="2200" dirty="0"/>
              <a:t> for </a:t>
            </a:r>
            <a:r>
              <a:rPr lang="pl-PL" sz="2200" dirty="0" err="1"/>
              <a:t>proposals</a:t>
            </a:r>
            <a:r>
              <a:rPr lang="pl-PL" sz="2200" dirty="0"/>
              <a:t>”);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pl-PL" sz="22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200" b="1" dirty="0"/>
              <a:t>Rozstrzygnięte konkursy CEF Digital </a:t>
            </a:r>
            <a:r>
              <a:rPr lang="pl-PL" sz="2200" dirty="0"/>
              <a:t>(na tej samej stronie co powyżej  - w wyszukiwarce odnośnie statusu trzeba wybrać – zakończone „</a:t>
            </a:r>
            <a:r>
              <a:rPr lang="pl-PL" sz="2200" dirty="0" err="1"/>
              <a:t>closed</a:t>
            </a:r>
            <a:r>
              <a:rPr lang="pl-PL" sz="2200" dirty="0"/>
              <a:t>”).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l-PL" sz="24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l-PL" sz="24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l-PL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l-PL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C">
  <a:themeElements>
    <a:clrScheme name="MC">
      <a:dk1>
        <a:srgbClr val="000000"/>
      </a:dk1>
      <a:lt1>
        <a:srgbClr val="FFFFFF"/>
      </a:lt1>
      <a:dk2>
        <a:srgbClr val="002F67"/>
      </a:dk2>
      <a:lt2>
        <a:srgbClr val="FFFFFF"/>
      </a:lt2>
      <a:accent1>
        <a:srgbClr val="E30613"/>
      </a:accent1>
      <a:accent2>
        <a:srgbClr val="FFCC00"/>
      </a:accent2>
      <a:accent3>
        <a:srgbClr val="1EA6D9"/>
      </a:accent3>
      <a:accent4>
        <a:srgbClr val="29A645"/>
      </a:accent4>
      <a:accent5>
        <a:srgbClr val="49DCB1"/>
      </a:accent5>
      <a:accent6>
        <a:srgbClr val="A379C9"/>
      </a:accent6>
      <a:hlink>
        <a:srgbClr val="1EA6D9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system ds. przemocy domowej_ spotkanie z MRiPS.potx" id="{3742D2A8-0F4D-48EE-A4F0-123089BE4C59}" vid="{17739A0C-A779-4D28-8F78-09A47861646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01843C956AE24CBAFDA322958976CA" ma:contentTypeVersion="4" ma:contentTypeDescription="Utwórz nowy dokument." ma:contentTypeScope="" ma:versionID="cad82f57e2676a4f63d9b92b26e144fe">
  <xsd:schema xmlns:xsd="http://www.w3.org/2001/XMLSchema" xmlns:xs="http://www.w3.org/2001/XMLSchema" xmlns:p="http://schemas.microsoft.com/office/2006/metadata/properties" xmlns:ns2="904b6d27-5ca7-4ad0-b854-19ab112aeb28" targetNamespace="http://schemas.microsoft.com/office/2006/metadata/properties" ma:root="true" ma:fieldsID="3fea11a91890eb95e6543a9e5bdfff26" ns2:_="">
    <xsd:import namespace="904b6d27-5ca7-4ad0-b854-19ab112aeb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b6d27-5ca7-4ad0-b854-19ab112aeb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E2333A-4044-46A9-BCD4-7BD6CA06E8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E59652-5149-4751-923F-6A2F73C2BE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31F4D3D-57BD-464B-944D-2366D8A9B66E}">
  <ds:schemaRefs>
    <ds:schemaRef ds:uri="904b6d27-5ca7-4ad0-b854-19ab112aeb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MC_system ds. przemocy domowej_ spotkanie z MRiPS</Template>
  <TotalTime>3024</TotalTime>
  <Words>1501</Words>
  <Application>Microsoft Office PowerPoint</Application>
  <PresentationFormat>Niestandardowy</PresentationFormat>
  <Paragraphs>131</Paragraphs>
  <Slides>15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Century Gothic</vt:lpstr>
      <vt:lpstr>Times New Roman</vt:lpstr>
      <vt:lpstr>Wingdings</vt:lpstr>
      <vt:lpstr>MC</vt:lpstr>
      <vt:lpstr>    Możliwości dla wnioskodawców  w ramach instrumentu  Connecting Europe Facility digital part (CEF Digital)   Webinarium dotyczące możliwości realizacji projektów w programach ramowych Europa Cyfrowa  oraz CEF Digital (Connecting Europe Facility – Łącząc Europę, komponent Cyfrowy)   31 października 2024 r.</vt:lpstr>
      <vt:lpstr>Wprowadzenie</vt:lpstr>
      <vt:lpstr>Podstawowe informacje</vt:lpstr>
      <vt:lpstr>Podstawowe informacje</vt:lpstr>
      <vt:lpstr>Obecne kierunki interwencji</vt:lpstr>
      <vt:lpstr>Prezentacja programu PowerPoint</vt:lpstr>
      <vt:lpstr>Zasady realizacji</vt:lpstr>
      <vt:lpstr>Zasady realizacji </vt:lpstr>
      <vt:lpstr>Pierwsze kroki w CEF Digital – od czego zacząć?</vt:lpstr>
      <vt:lpstr>Krajowy Punkt Kontaktowy </vt:lpstr>
      <vt:lpstr>Z ostatniej chwili !!!</vt:lpstr>
      <vt:lpstr>Z ostatniej chwili !!!</vt:lpstr>
      <vt:lpstr>Z ostatniej chwili !!!</vt:lpstr>
      <vt:lpstr>Ważne strony internetowe</vt:lpstr>
      <vt:lpstr>  Dziękuję za uwagę  Piotr Jan Majewski Departament Telekomunikacji  e-mail: sekretariat.dt@cyfra.gov.pl  tel.: 22 245 59 18 </vt:lpstr>
    </vt:vector>
  </TitlesOfParts>
  <Company>Kancelaria Prezesa Rady Ministrow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teleinformatyczny do obsługi spraw związanych z przemocą domową</dc:title>
  <dc:creator>Pojawa Beata</dc:creator>
  <cp:lastModifiedBy>Majewski Piotr Jan</cp:lastModifiedBy>
  <cp:revision>150</cp:revision>
  <dcterms:created xsi:type="dcterms:W3CDTF">2023-06-28T10:06:39Z</dcterms:created>
  <dcterms:modified xsi:type="dcterms:W3CDTF">2024-10-31T06:54:53Z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0x010100C101843C956AE24CBAFDA322958976CA</vt:lpwstr>
  </property>
</Properties>
</file>