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27" r:id="rId2"/>
    <p:sldId id="695" r:id="rId3"/>
    <p:sldId id="689" r:id="rId4"/>
    <p:sldId id="692" r:id="rId5"/>
    <p:sldId id="693" r:id="rId6"/>
    <p:sldId id="688" r:id="rId7"/>
    <p:sldId id="691" r:id="rId8"/>
    <p:sldId id="628" r:id="rId9"/>
  </p:sldIdLst>
  <p:sldSz cx="9144000" cy="6858000" type="screen4x3"/>
  <p:notesSz cx="6802438" cy="993457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zub-Jechna Anna" initials="BA" lastIdx="1" clrIdx="0">
    <p:extLst/>
  </p:cmAuthor>
  <p:cmAuthor id="2" name="UMWP" initials="UMWP" lastIdx="5" clrIdx="1">
    <p:extLst>
      <p:ext uri="{19B8F6BF-5375-455C-9EA6-DF929625EA0E}">
        <p15:presenceInfo xmlns:p15="http://schemas.microsoft.com/office/powerpoint/2012/main" userId="UMWP" providerId="None"/>
      </p:ext>
    </p:extLst>
  </p:cmAuthor>
  <p:cmAuthor id="3" name="Malinowska Ewa" initials="ME" lastIdx="1" clrIdx="2">
    <p:extLst>
      <p:ext uri="{19B8F6BF-5375-455C-9EA6-DF929625EA0E}">
        <p15:presenceInfo xmlns:p15="http://schemas.microsoft.com/office/powerpoint/2012/main" userId="S-1-5-21-352459600-126056257-345019615-21225" providerId="AD"/>
      </p:ext>
    </p:extLst>
  </p:cmAuthor>
  <p:cmAuthor id="4" name="Mikołajczyk Adam" initials="MA" lastIdx="4" clrIdx="3">
    <p:extLst>
      <p:ext uri="{19B8F6BF-5375-455C-9EA6-DF929625EA0E}">
        <p15:presenceInfo xmlns:p15="http://schemas.microsoft.com/office/powerpoint/2012/main" userId="S-1-5-21-352459600-126056257-345019615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ECFF"/>
    <a:srgbClr val="33CC33"/>
    <a:srgbClr val="FF0000"/>
    <a:srgbClr val="0000FF"/>
    <a:srgbClr val="FFFFCC"/>
    <a:srgbClr val="FFFF99"/>
    <a:srgbClr val="CCFF99"/>
    <a:srgbClr val="0033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986" autoAdjust="0"/>
  </p:normalViewPr>
  <p:slideViewPr>
    <p:cSldViewPr>
      <p:cViewPr varScale="1">
        <p:scale>
          <a:sx n="85" d="100"/>
          <a:sy n="85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464" cy="497285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2386" y="0"/>
            <a:ext cx="2948464" cy="497285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3BDB0642-BB29-4D4C-830F-D60CFC9DF8A6}" type="datetimeFigureOut">
              <a:rPr lang="pl-PL" smtClean="0"/>
              <a:t>04.10.2023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7290"/>
            <a:ext cx="2948464" cy="49728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2386" y="9437290"/>
            <a:ext cx="2948464" cy="49728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BB5F5453-2BC2-42DB-9444-E28FDFC07C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99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7021" cy="4972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798" y="0"/>
            <a:ext cx="2947021" cy="4972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82" y="4718647"/>
            <a:ext cx="5442275" cy="44707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5704"/>
            <a:ext cx="2947021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798" y="9435704"/>
            <a:ext cx="2947021" cy="497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7F3F16C-C56F-4631-A8B5-6731301A015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36544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3F16C-C56F-4631-A8B5-6731301A015A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03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/>
          </a:p>
        </p:txBody>
      </p:sp>
      <p:sp>
        <p:nvSpPr>
          <p:cNvPr id="25604" name="Symbol zastępczy numeru slajdu 3"/>
          <p:cNvSpPr txBox="1">
            <a:spLocks noGrp="1"/>
          </p:cNvSpPr>
          <p:nvPr/>
        </p:nvSpPr>
        <p:spPr bwMode="auto">
          <a:xfrm>
            <a:off x="3925352" y="9428166"/>
            <a:ext cx="300174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7D3D31-4EC4-48D6-BF5B-995038A9E00A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altLang="pl-P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3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32C2-6371-4C5E-98F4-6E643656C0E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08197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B01B0-CC05-4F9D-8AC4-C7146925568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18739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19D30-08FD-4139-82A6-51CD8238EE9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47913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 noProof="0"/>
              <a:t>Kliknij ikonę, aby dodać grafikę SmartArt</a:t>
            </a:r>
            <a:endParaRPr lang="pl-PL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1861-2D38-49CF-A96E-4152268B865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3607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ytuł, tekst i klip multimedial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noProof="0"/>
              <a:t>Kliknij ikonę, aby dodać multimedia</a:t>
            </a:r>
            <a:endParaRPr lang="pl-PL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4BA4-49FC-4C16-8FFD-8B7EA2CD17F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32138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909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7415-57E6-43A7-A0D2-8B7DAF8444C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64657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8613-7990-436A-9679-3AB84D662C9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8068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27F22-4254-462D-B62F-85BF0961A83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5728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3DFD-EA56-406C-B9EA-589B968C161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28968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F1EF-B192-4D58-956B-F02DE1C20BE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7608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0CF4-BEBD-43EC-98EC-7492878D206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3954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62E37-1724-49FD-8DC6-9095286FE2A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1388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5869-E3E3-4173-B82A-309AC286392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0140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D7375E-280A-4CC7-9D24-FD119A84CF9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wt.gov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ymiedzynarodowe@pomorskie.eu" TargetMode="External"/><Relationship Id="rId2" Type="http://schemas.openxmlformats.org/officeDocument/2006/relationships/hyperlink" Target="http://www.programymi&#281;dzynarodowe.pomorskie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Informacja kto przedstawia prezentację RPM"/>
          <p:cNvSpPr>
            <a:spLocks noGrp="1"/>
          </p:cNvSpPr>
          <p:nvPr>
            <p:ph type="title"/>
          </p:nvPr>
        </p:nvSpPr>
        <p:spPr>
          <a:xfrm>
            <a:off x="214" y="1556792"/>
            <a:ext cx="9143786" cy="288032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pl-PL" altLang="pl-PL" sz="2200" dirty="0">
                <a:solidFill>
                  <a:srgbClr val="FFFFFF"/>
                </a:solidFill>
                <a:latin typeface="+mn-lt"/>
              </a:rPr>
            </a:br>
            <a:endParaRPr lang="pl-PL" altLang="pl-PL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ytuł prezentacji - Stan przygotowań programów 2021-2027"/>
          <p:cNvSpPr txBox="1">
            <a:spLocks/>
          </p:cNvSpPr>
          <p:nvPr/>
        </p:nvSpPr>
        <p:spPr>
          <a:xfrm>
            <a:off x="395643" y="2420888"/>
            <a:ext cx="8352928" cy="57606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800" dirty="0">
                <a:solidFill>
                  <a:schemeClr val="bg1"/>
                </a:solidFill>
              </a:rPr>
              <a:t>Programy międzynarodowe - prolog</a:t>
            </a:r>
            <a:endParaRPr lang="pl-PL" altLang="pl-PL" sz="30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>
          <a:xfrm>
            <a:off x="1727183" y="5300958"/>
            <a:ext cx="5689848" cy="38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l-PL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2752017-F32B-474D-86DC-B6627E5ABBE5}"/>
              </a:ext>
            </a:extLst>
          </p:cNvPr>
          <p:cNvSpPr/>
          <p:nvPr/>
        </p:nvSpPr>
        <p:spPr>
          <a:xfrm>
            <a:off x="1979712" y="4253482"/>
            <a:ext cx="4878288" cy="1021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l-PL" sz="1400" dirty="0">
                <a:solidFill>
                  <a:schemeClr val="bg1"/>
                </a:solidFill>
              </a:rPr>
              <a:t>Agnieszka Święcka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pl-PL" altLang="pl-PL" sz="1400" dirty="0">
                <a:solidFill>
                  <a:schemeClr val="bg1"/>
                </a:solidFill>
              </a:rPr>
              <a:t>Referat Programów Międzynarodowych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pl-PL" altLang="pl-PL" sz="1400" dirty="0">
                <a:solidFill>
                  <a:schemeClr val="bg1"/>
                </a:solidFill>
              </a:rPr>
              <a:t>Departament Rozwoju Regionalnego i Przestrzennego</a:t>
            </a:r>
            <a:endParaRPr lang="pl-PL" altLang="pl-PL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pl-PL" sz="2000" dirty="0"/>
              <a:t>Inicjatywa wspólnotowa zwana INTERREG to inaczej Europejska Współpraca Terytorialna, stanowiąca część Polityki Spójności Unii Europejskiej. </a:t>
            </a:r>
          </a:p>
          <a:p>
            <a:pPr>
              <a:defRPr/>
            </a:pPr>
            <a:endParaRPr lang="pl-PL" sz="2000" dirty="0"/>
          </a:p>
          <a:p>
            <a:pPr marL="0" indent="0" algn="just">
              <a:buNone/>
              <a:defRPr/>
            </a:pPr>
            <a:r>
              <a:rPr lang="pl-PL" sz="2000" dirty="0"/>
              <a:t>W ramach inicjatywy INTERREG wydzielono 3 komponenty współpracy międzynarodowej: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000" dirty="0"/>
              <a:t>współpraca przygraniczna (transgraniczna),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000" dirty="0"/>
              <a:t>współpraca ponadnarodowa (transnarodowa) oraz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2000" dirty="0"/>
              <a:t>współpraca międzyregionalna.</a:t>
            </a:r>
          </a:p>
          <a:p>
            <a:pPr algn="just">
              <a:lnSpc>
                <a:spcPct val="150000"/>
              </a:lnSpc>
              <a:defRPr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pl-PL" sz="1600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pl-PL" sz="1600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https://www.ewt.gov.pl/</a:t>
            </a:r>
            <a:endParaRPr lang="pl-PL" sz="1600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7608" cy="528010"/>
          </a:xfrm>
        </p:spPr>
        <p:txBody>
          <a:bodyPr>
            <a:no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Programy </a:t>
            </a:r>
            <a:r>
              <a:rPr lang="pl-PL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Interreg</a:t>
            </a:r>
            <a:endParaRPr lang="pl-PL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8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35EC63F-6F10-46C4-BF20-2A5D4FE113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17504"/>
              </p:ext>
            </p:extLst>
          </p:nvPr>
        </p:nvGraphicFramePr>
        <p:xfrm>
          <a:off x="390364" y="1412775"/>
          <a:ext cx="8363272" cy="4785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636">
                  <a:extLst>
                    <a:ext uri="{9D8B030D-6E8A-4147-A177-3AD203B41FA5}">
                      <a16:colId xmlns:a16="http://schemas.microsoft.com/office/drawing/2014/main" val="2330870770"/>
                    </a:ext>
                  </a:extLst>
                </a:gridCol>
                <a:gridCol w="4181636">
                  <a:extLst>
                    <a:ext uri="{9D8B030D-6E8A-4147-A177-3AD203B41FA5}">
                      <a16:colId xmlns:a16="http://schemas.microsoft.com/office/drawing/2014/main" val="1080151573"/>
                    </a:ext>
                  </a:extLst>
                </a:gridCol>
              </a:tblGrid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061326"/>
                  </a:ext>
                </a:extLst>
              </a:tr>
              <a:tr h="6568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HORYZONT EUROPA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Rozwój nauki i badań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867915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CYFROWA EUROPA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Cyfryzacja i </a:t>
                      </a:r>
                      <a:r>
                        <a:rPr lang="pl-PL" altLang="pl-PL" sz="1800" dirty="0" err="1"/>
                        <a:t>cyberbezpieczeństwo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331875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KREATYWNA EUROPA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Rozwój kulturowy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1670889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EU4HEALTH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Ochrony zdrowia i rozwój e-usług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819767"/>
                  </a:ext>
                </a:extLst>
              </a:tr>
              <a:tr h="938331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LIFE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Środowisko naturalne i przeciwdziałanie zmianom klimatycznym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075351"/>
                  </a:ext>
                </a:extLst>
              </a:tr>
              <a:tr h="6568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CEF („Łącząc Europę”)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Wspieranie modernizacji i budowy infrastruktury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559877"/>
                  </a:ext>
                </a:extLst>
              </a:tr>
              <a:tr h="3753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ERASMUS+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Społeczeństwo i wymiana studencka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5052"/>
                  </a:ext>
                </a:extLst>
              </a:tr>
              <a:tr h="656832"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Single Market </a:t>
                      </a:r>
                      <a:r>
                        <a:rPr lang="pl-PL" altLang="pl-PL" sz="1800" dirty="0" err="1"/>
                        <a:t>Programme</a:t>
                      </a:r>
                      <a:r>
                        <a:rPr lang="pl-PL" altLang="pl-PL" sz="1800" dirty="0"/>
                        <a:t> „SMP” (następca COSME)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altLang="pl-PL" sz="1800" dirty="0"/>
                        <a:t>Rozwój przedsiębiorstw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257399"/>
                  </a:ext>
                </a:extLst>
              </a:tr>
            </a:tbl>
          </a:graphicData>
        </a:graphic>
      </p:graphicFrame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7608" cy="528010"/>
          </a:xfrm>
        </p:spPr>
        <p:txBody>
          <a:bodyPr>
            <a:no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Programy zarządzane centralnie przez KE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81D120B-0A6F-4E82-83F1-206BB351B8A9}"/>
              </a:ext>
            </a:extLst>
          </p:cNvPr>
          <p:cNvSpPr/>
          <p:nvPr/>
        </p:nvSpPr>
        <p:spPr>
          <a:xfrm>
            <a:off x="2627784" y="6258798"/>
            <a:ext cx="3600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u="sng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https://www.funduszeeuropejskie.gov.pl/</a:t>
            </a:r>
          </a:p>
        </p:txBody>
      </p:sp>
    </p:spTree>
    <p:extLst>
      <p:ext uri="{BB962C8B-B14F-4D97-AF65-F5344CB8AC3E}">
        <p14:creationId xmlns:p14="http://schemas.microsoft.com/office/powerpoint/2010/main" val="15816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1947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l-PL" sz="1700" i="1" dirty="0"/>
              <a:t>Mechanizm Finansowy Europejskiego Obszaru Gospodarczeg</a:t>
            </a:r>
            <a:r>
              <a:rPr lang="pl-PL" sz="1700" dirty="0"/>
              <a:t>o (MF EOG) i </a:t>
            </a:r>
            <a:r>
              <a:rPr lang="pl-PL" sz="1700" i="1" dirty="0"/>
              <a:t>Norweski Mechanizm Finansowy </a:t>
            </a:r>
            <a:r>
              <a:rPr lang="pl-PL" sz="1700" dirty="0"/>
              <a:t>(NMF), zwane w skrócie Funduszami norweskimi i EOG są formą pomocy zagranicznej przyznawanej przez Islandię, Norwegię i Liechtenstein nowym członkom Unii Europejskiej – kilkunastu krajom Europy środkowej i południowej oraz krajom bałtyckim.</a:t>
            </a:r>
          </a:p>
          <a:p>
            <a:pPr marL="0" indent="0" algn="just">
              <a:buNone/>
              <a:defRPr/>
            </a:pPr>
            <a:endParaRPr lang="pl-PL" sz="1700" dirty="0"/>
          </a:p>
          <a:p>
            <a:pPr marL="0" indent="0" algn="just">
              <a:buNone/>
              <a:defRPr/>
            </a:pPr>
            <a:r>
              <a:rPr lang="pl-PL" sz="1700" dirty="0"/>
              <a:t>Obszary priorytetowe: </a:t>
            </a:r>
          </a:p>
          <a:p>
            <a:pPr algn="just">
              <a:buFont typeface="+mj-lt"/>
              <a:buAutoNum type="arabicPeriod"/>
              <a:defRPr/>
            </a:pPr>
            <a:r>
              <a:rPr lang="pl-PL" sz="1700" dirty="0"/>
              <a:t>Innowacje, badania, edukacja i konkurencyjność</a:t>
            </a:r>
          </a:p>
          <a:p>
            <a:pPr algn="just">
              <a:buFont typeface="+mj-lt"/>
              <a:buAutoNum type="arabicPeriod"/>
              <a:defRPr/>
            </a:pPr>
            <a:r>
              <a:rPr lang="pl-PL" sz="1700" dirty="0"/>
              <a:t>Włączenie społeczne, zatrudnienie młodzieży i ograniczanie ubóstwa </a:t>
            </a:r>
          </a:p>
          <a:p>
            <a:pPr algn="just">
              <a:buFont typeface="+mj-lt"/>
              <a:buAutoNum type="arabicPeriod"/>
              <a:defRPr/>
            </a:pPr>
            <a:r>
              <a:rPr lang="pl-PL" sz="1700" dirty="0"/>
              <a:t>Środowisko naturalne, energia, zmiany klimatu i gospodarka niskoemisyjna </a:t>
            </a:r>
          </a:p>
          <a:p>
            <a:pPr algn="just">
              <a:buFont typeface="+mj-lt"/>
              <a:buAutoNum type="arabicPeriod"/>
              <a:defRPr/>
            </a:pPr>
            <a:r>
              <a:rPr lang="pl-PL" sz="1700" dirty="0"/>
              <a:t>Kultura, społeczeństwo obywatelskie, dobre zarządzanie, podstawowe prawa i wolności</a:t>
            </a:r>
          </a:p>
          <a:p>
            <a:pPr algn="just">
              <a:buFont typeface="+mj-lt"/>
              <a:buAutoNum type="arabicPeriod"/>
              <a:defRPr/>
            </a:pPr>
            <a:r>
              <a:rPr lang="pl-PL" sz="1700" dirty="0"/>
              <a:t>Wymiar sprawiedliwości i sprawy wewnętrzne</a:t>
            </a:r>
          </a:p>
          <a:p>
            <a:pPr marL="0" indent="0" algn="ctr">
              <a:buNone/>
            </a:pPr>
            <a:endParaRPr lang="pl-PL" sz="16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pl-PL" sz="1600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pl-PL" sz="1600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l-PL" sz="1600" i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</a:t>
            </a:r>
            <a:endParaRPr lang="pl-PL" sz="1600" i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577608" cy="528010"/>
          </a:xfrm>
        </p:spPr>
        <p:txBody>
          <a:bodyPr>
            <a:noAutofit/>
          </a:bodyPr>
          <a:lstStyle/>
          <a:p>
            <a:pPr algn="r"/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Norweskie i EOG</a:t>
            </a:r>
          </a:p>
        </p:txBody>
      </p:sp>
    </p:spTree>
    <p:extLst>
      <p:ext uri="{BB962C8B-B14F-4D97-AF65-F5344CB8AC3E}">
        <p14:creationId xmlns:p14="http://schemas.microsoft.com/office/powerpoint/2010/main" val="391534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3D1B30-C394-47A8-A00D-E4E24B2C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32656"/>
            <a:ext cx="6768752" cy="490066"/>
          </a:xfrm>
        </p:spPr>
        <p:txBody>
          <a:bodyPr/>
          <a:lstStyle/>
          <a:p>
            <a:pPr algn="r"/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Norweskie i EOG cd.</a:t>
            </a:r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FD335E5-4A99-4617-917B-BF9064188A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307475"/>
              </p:ext>
            </p:extLst>
          </p:nvPr>
        </p:nvGraphicFramePr>
        <p:xfrm>
          <a:off x="4571287" y="1052737"/>
          <a:ext cx="3888432" cy="5688631"/>
        </p:xfrm>
        <a:graphic>
          <a:graphicData uri="http://schemas.openxmlformats.org/drawingml/2006/table">
            <a:tbl>
              <a:tblPr firstRow="1" firstCol="1" bandRow="1"/>
              <a:tblGrid>
                <a:gridCol w="1944216">
                  <a:extLst>
                    <a:ext uri="{9D8B030D-6E8A-4147-A177-3AD203B41FA5}">
                      <a16:colId xmlns:a16="http://schemas.microsoft.com/office/drawing/2014/main" val="3342854966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83113037"/>
                    </a:ext>
                  </a:extLst>
                </a:gridCol>
              </a:tblGrid>
              <a:tr h="7140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Program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Operator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388232"/>
                  </a:ext>
                </a:extLst>
              </a:tr>
              <a:tr h="9663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Kultura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Kultury, Dziedzictwa Narodowego i Sportu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15417"/>
                  </a:ext>
                </a:extLst>
              </a:tr>
              <a:tr h="627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Zdrowie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Zdrowia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544404"/>
                  </a:ext>
                </a:extLst>
              </a:tr>
              <a:tr h="1037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Sprawiedliwość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Sprawiedliwości z Centralnym Zarządem Służby Więziennej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47574"/>
                  </a:ext>
                </a:extLst>
              </a:tr>
              <a:tr h="8373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Sprawy Wewnętrzne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Ministerstwo Spraw Wewnętrznych i Administracji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20607"/>
                  </a:ext>
                </a:extLst>
              </a:tr>
              <a:tr h="752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Fundusz Współpracy Dwustronnej 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+mn-lt"/>
                        </a:rPr>
                        <a:t>Ministerstwo Funduszy i Polityki Regionalnej</a:t>
                      </a:r>
                      <a:endParaRPr lang="pl-PL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548"/>
                  </a:ext>
                </a:extLst>
              </a:tr>
              <a:tr h="7529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Pomoc Techniczna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Funduszy i Polityki Regionalnej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350" marR="0" marT="105328" marB="105328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23522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0D8A01B-2D47-4950-8768-EDC7B47E4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87207"/>
              </p:ext>
            </p:extLst>
          </p:nvPr>
        </p:nvGraphicFramePr>
        <p:xfrm>
          <a:off x="251520" y="1052736"/>
          <a:ext cx="3816424" cy="5688632"/>
        </p:xfrm>
        <a:graphic>
          <a:graphicData uri="http://schemas.openxmlformats.org/drawingml/2006/table">
            <a:tbl>
              <a:tblPr firstRow="1" firstCol="1" bandRow="1"/>
              <a:tblGrid>
                <a:gridCol w="2106596">
                  <a:extLst>
                    <a:ext uri="{9D8B030D-6E8A-4147-A177-3AD203B41FA5}">
                      <a16:colId xmlns:a16="http://schemas.microsoft.com/office/drawing/2014/main" val="2920819801"/>
                    </a:ext>
                  </a:extLst>
                </a:gridCol>
                <a:gridCol w="1709828">
                  <a:extLst>
                    <a:ext uri="{9D8B030D-6E8A-4147-A177-3AD203B41FA5}">
                      <a16:colId xmlns:a16="http://schemas.microsoft.com/office/drawing/2014/main" val="847761020"/>
                    </a:ext>
                  </a:extLst>
                </a:gridCol>
              </a:tblGrid>
              <a:tr h="7560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2" marR="0" marT="247631" marB="24763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Operator</a:t>
                      </a:r>
                      <a:endParaRPr lang="pl-PL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2" marR="0" marT="247631" marB="24763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947738"/>
                  </a:ext>
                </a:extLst>
              </a:tr>
              <a:tr h="836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Rozwój przedsiębiorczości i innowacje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Polska Agencja Rozwoju Przedsiębiorczości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499555"/>
                  </a:ext>
                </a:extLst>
              </a:tr>
              <a:tr h="836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Rozwój Lokalny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Funduszy i Polityki Regionalnej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271234"/>
                  </a:ext>
                </a:extLst>
              </a:tr>
              <a:tr h="103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Badania naukowe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Narodowe Centrum Nauki z Narodowym Centrum Badań i Rozwoju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90895"/>
                  </a:ext>
                </a:extLst>
              </a:tr>
              <a:tr h="789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Edukacja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Fundacja Rozwoju Systemu Edukacji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970628"/>
                  </a:ext>
                </a:extLst>
              </a:tr>
              <a:tr h="1433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Środowisko, Energia i Zmiany Klimatu</a:t>
                      </a:r>
                      <a:endParaRPr lang="pl-PL" sz="10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+mn-lt"/>
                        </a:rPr>
                        <a:t>Ministerstwo Klimatu i Środowiska z Narodowym Funduszem Ochrony Środowiska i Gospodarki Wodnej</a:t>
                      </a:r>
                      <a:endParaRPr lang="pl-PL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48" marR="0" marT="107889" marB="10788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C22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05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7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93632" cy="528010"/>
          </a:xfrm>
        </p:spPr>
        <p:txBody>
          <a:bodyPr>
            <a:noAutofit/>
          </a:bodyPr>
          <a:lstStyle/>
          <a:p>
            <a:pPr algn="r"/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Strona internetowa Programów Międzynarodowyc</a:t>
            </a:r>
            <a:r>
              <a:rPr lang="pl-PL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id="{C45104D1-2261-41E3-8435-E7454866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608512" cy="360040"/>
          </a:xfrm>
        </p:spPr>
        <p:txBody>
          <a:bodyPr/>
          <a:lstStyle/>
          <a:p>
            <a:pPr>
              <a:defRPr/>
            </a:pPr>
            <a:r>
              <a:rPr lang="pl-PL" sz="1600" i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https://programymiedzynarodowe.pomorskie.eu/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7696E3F-1840-471B-9099-0F12DB186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473" y="1600200"/>
            <a:ext cx="71130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www.programymiędzynarodowe.pomorskie.eu</a:t>
            </a:r>
            <a:endParaRPr lang="pl-PL" sz="20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marL="0" indent="0" algn="ctr">
              <a:buNone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E-mail:  </a:t>
            </a:r>
            <a:r>
              <a:rPr lang="pl-PL" sz="2000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programymiedzynarodowe@pomorskie.eu</a:t>
            </a:r>
            <a:endParaRPr lang="pl-PL" sz="2000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pl-PL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Referat Programów Międzynarodowych</a:t>
            </a:r>
            <a:endParaRPr lang="pl-PL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pl-PL" sz="1900" b="1" dirty="0">
                <a:latin typeface="Calibri" panose="020F0502020204030204" pitchFamily="34" charset="0"/>
                <a:cs typeface="Calibri" panose="020F0502020204030204" pitchFamily="34" charset="0"/>
              </a:rPr>
              <a:t>Departament Rozwoju Regionalnego i Przestrzennego</a:t>
            </a:r>
          </a:p>
          <a:p>
            <a:pPr marL="0" indent="0" algn="ctr">
              <a:buNone/>
            </a:pPr>
            <a:r>
              <a:rPr lang="pl-PL" sz="1900" b="1" dirty="0">
                <a:latin typeface="Calibri" panose="020F0502020204030204" pitchFamily="34" charset="0"/>
                <a:cs typeface="Calibri" panose="020F0502020204030204" pitchFamily="34" charset="0"/>
              </a:rPr>
              <a:t>Urząd Marszałkowski Województwa Pomorskiego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793632" cy="528010"/>
          </a:xfrm>
        </p:spPr>
        <p:txBody>
          <a:bodyPr>
            <a:noAutofit/>
          </a:bodyPr>
          <a:lstStyle/>
          <a:p>
            <a:pPr algn="r"/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Kontakt z Referatem Programów Międzynarodowych</a:t>
            </a:r>
          </a:p>
        </p:txBody>
      </p:sp>
    </p:spTree>
    <p:extLst>
      <p:ext uri="{BB962C8B-B14F-4D97-AF65-F5344CB8AC3E}">
        <p14:creationId xmlns:p14="http://schemas.microsoft.com/office/powerpoint/2010/main" val="190092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ajd końcowy - dziękuję za uwagę"/>
          <p:cNvSpPr txBox="1">
            <a:spLocks noChangeArrowheads="1"/>
          </p:cNvSpPr>
          <p:nvPr/>
        </p:nvSpPr>
        <p:spPr bwMode="auto">
          <a:xfrm>
            <a:off x="107504" y="242088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Dziękuję za</a:t>
            </a:r>
            <a:r>
              <a:rPr kumimoji="0" lang="pl-PL" altLang="pl-PL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uwagę!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3600" b="1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3600" b="1" baseline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60462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_RPM_PL-RU_22.01.2021 (002) [Tylko do odczytu]" id="{A7A147FB-392B-4516-8C75-CA3DE14E4D8C}" vid="{945AEC45-BCBC-4771-B3D6-620F78116BE3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[WZÓR] PPT PODSTAWOWY RPM 4.3</Template>
  <TotalTime>234</TotalTime>
  <Words>398</Words>
  <Application>Microsoft Office PowerPoint</Application>
  <PresentationFormat>Pokaz na ekranie (4:3)</PresentationFormat>
  <Paragraphs>92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Projekt domyślny</vt:lpstr>
      <vt:lpstr> </vt:lpstr>
      <vt:lpstr>Programy Interreg</vt:lpstr>
      <vt:lpstr>Programy zarządzane centralnie przez KE</vt:lpstr>
      <vt:lpstr>Fundusze Norweskie i EOG</vt:lpstr>
      <vt:lpstr>Fundusze Norweskie i EOG cd.</vt:lpstr>
      <vt:lpstr>Strona internetowa Programów Międzynarodowych</vt:lpstr>
      <vt:lpstr>Kontakt z Referatem Programów Międzynarodowych</vt:lpstr>
      <vt:lpstr>Prezentacja programu PowerPoint</vt:lpstr>
    </vt:vector>
  </TitlesOfParts>
  <Company>UMWP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Święcka Agnieszka</dc:creator>
  <cp:lastModifiedBy>Sołtysiak Katarzyna</cp:lastModifiedBy>
  <cp:revision>31</cp:revision>
  <cp:lastPrinted>2020-02-27T09:34:14Z</cp:lastPrinted>
  <dcterms:created xsi:type="dcterms:W3CDTF">2023-09-05T11:31:02Z</dcterms:created>
  <dcterms:modified xsi:type="dcterms:W3CDTF">2023-10-04T07:19:15Z</dcterms:modified>
</cp:coreProperties>
</file>