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23"/>
  </p:notesMasterIdLst>
  <p:handoutMasterIdLst>
    <p:handoutMasterId r:id="rId24"/>
  </p:handoutMasterIdLst>
  <p:sldIdLst>
    <p:sldId id="256" r:id="rId2"/>
    <p:sldId id="319" r:id="rId3"/>
    <p:sldId id="303" r:id="rId4"/>
    <p:sldId id="274" r:id="rId5"/>
    <p:sldId id="307" r:id="rId6"/>
    <p:sldId id="308" r:id="rId7"/>
    <p:sldId id="309" r:id="rId8"/>
    <p:sldId id="304" r:id="rId9"/>
    <p:sldId id="311" r:id="rId10"/>
    <p:sldId id="305" r:id="rId11"/>
    <p:sldId id="310" r:id="rId12"/>
    <p:sldId id="296" r:id="rId13"/>
    <p:sldId id="312" r:id="rId14"/>
    <p:sldId id="313" r:id="rId15"/>
    <p:sldId id="314" r:id="rId16"/>
    <p:sldId id="315" r:id="rId17"/>
    <p:sldId id="320" r:id="rId18"/>
    <p:sldId id="316" r:id="rId19"/>
    <p:sldId id="321" r:id="rId20"/>
    <p:sldId id="322" r:id="rId21"/>
    <p:sldId id="29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12C4"/>
    <a:srgbClr val="002B82"/>
    <a:srgbClr val="BC4CEE"/>
    <a:srgbClr val="393185"/>
    <a:srgbClr val="4A206A"/>
    <a:srgbClr val="E31E24"/>
    <a:srgbClr val="F39314"/>
    <a:srgbClr val="2E3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5030" autoAdjust="0"/>
  </p:normalViewPr>
  <p:slideViewPr>
    <p:cSldViewPr showGuides="1">
      <p:cViewPr varScale="1">
        <p:scale>
          <a:sx n="81" d="100"/>
          <a:sy n="81" d="100"/>
        </p:scale>
        <p:origin x="1075" y="62"/>
      </p:cViewPr>
      <p:guideLst>
        <p:guide orient="horz" pos="1752"/>
        <p:guide pos="665"/>
      </p:guideLst>
    </p:cSldViewPr>
  </p:slideViewPr>
  <p:outlineViewPr>
    <p:cViewPr>
      <p:scale>
        <a:sx n="33" d="100"/>
        <a:sy n="33" d="100"/>
      </p:scale>
      <p:origin x="0" y="-1068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8" d="100"/>
          <a:sy n="128" d="100"/>
        </p:scale>
        <p:origin x="4884" y="1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A78EB-A17D-4DEB-ADC3-58691BEE7E2B}" type="datetimeFigureOut">
              <a:rPr lang="pl-PL" smtClean="0"/>
              <a:t>06.04.2023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29776-1C07-4EBA-9860-AFD6840558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2014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1A48C-7AB4-4432-82D3-5020B422F8CB}" type="datetimeFigureOut">
              <a:rPr lang="pl-PL" smtClean="0"/>
              <a:t>06.04.2023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1A6A5-6D4E-4617-A015-458F3EFD4B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27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044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846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8361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3105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BAC-94C1-4FD4-BA9F-CA9D9C21E8DF}" type="datetimeFigureOut">
              <a:rPr lang="pl-PL" smtClean="0"/>
              <a:t>06.04.2023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211826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BAC-94C1-4FD4-BA9F-CA9D9C21E8DF}" type="datetimeFigureOut">
              <a:rPr lang="pl-PL" smtClean="0"/>
              <a:t>06.04.2023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967538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BAC-94C1-4FD4-BA9F-CA9D9C21E8DF}" type="datetimeFigureOut">
              <a:rPr lang="pl-PL" smtClean="0"/>
              <a:t>06.04.2023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489306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BAC-94C1-4FD4-BA9F-CA9D9C21E8DF}" type="datetimeFigureOut">
              <a:rPr lang="pl-PL" smtClean="0"/>
              <a:t>06.04.2023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354506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BAC-94C1-4FD4-BA9F-CA9D9C21E8DF}" type="datetimeFigureOut">
              <a:rPr lang="pl-PL" smtClean="0"/>
              <a:t>06.04.2023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988310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BAC-94C1-4FD4-BA9F-CA9D9C21E8DF}" type="datetimeFigureOut">
              <a:rPr lang="pl-PL" smtClean="0"/>
              <a:t>06.04.2023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169893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BAC-94C1-4FD4-BA9F-CA9D9C21E8DF}" type="datetimeFigureOut">
              <a:rPr lang="pl-PL" smtClean="0"/>
              <a:t>06.04.2023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16766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BAC-94C1-4FD4-BA9F-CA9D9C21E8DF}" type="datetimeFigureOut">
              <a:rPr lang="pl-PL" smtClean="0"/>
              <a:t>06.04.2023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39139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BAC-94C1-4FD4-BA9F-CA9D9C21E8DF}" type="datetimeFigureOut">
              <a:rPr lang="pl-PL" smtClean="0"/>
              <a:t>06.04.2023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301111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BAC-94C1-4FD4-BA9F-CA9D9C21E8DF}" type="datetimeFigureOut">
              <a:rPr lang="pl-PL" smtClean="0"/>
              <a:t>06.04.2023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265595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BAC-94C1-4FD4-BA9F-CA9D9C21E8DF}" type="datetimeFigureOut">
              <a:rPr lang="pl-PL" smtClean="0"/>
              <a:t>06.04.2023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710394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70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proeuro@pg.edu.pl" TargetMode="Externa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life@nfosigw.gov.pl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kontakt@frse.org.p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CEF@mc.gov.p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info@kreatywna-europa.e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eog@mfipr.gov.p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programymiedzynarodowe.pomorskie.eu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programymiedzynarodowe@pomorskie.e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s.bryla@pomorskie.e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BSR@mfipr.gov.pl" TargetMode="Externa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CE@mfipr.gov.p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IE@mfipr.gov.p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urbact.pl/" TargetMode="External"/><Relationship Id="rId4" Type="http://schemas.openxmlformats.org/officeDocument/2006/relationships/hyperlink" Target="mailto:info@urbact.p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rogramymiedzynarodowe.pomorskie.eu/interreg/espon/espon@mfipr.gov.p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. LOGO UMWP" descr="Herb województwa + napis Urząd Marszałkowski Województwa Pomorskiego" title="LOGO UMW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196752"/>
            <a:ext cx="7078827" cy="129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. TYTUŁ SPOTKANIA"/>
          <p:cNvSpPr>
            <a:spLocks noGrp="1"/>
          </p:cNvSpPr>
          <p:nvPr>
            <p:ph type="ctrTitle"/>
          </p:nvPr>
        </p:nvSpPr>
        <p:spPr>
          <a:xfrm>
            <a:off x="1127448" y="2780927"/>
            <a:ext cx="10297144" cy="1580352"/>
          </a:xfrm>
        </p:spPr>
        <p:txBody>
          <a:bodyPr>
            <a:normAutofit fontScale="90000"/>
          </a:bodyPr>
          <a:lstStyle/>
          <a:p>
            <a:pPr algn="l"/>
            <a:b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Programy Interreg, </a:t>
            </a:r>
            <a:br>
              <a:rPr lang="pl-PL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programy Komisji Europejskiej </a:t>
            </a:r>
            <a:br>
              <a:rPr lang="pl-PL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Fundusze Norweskie i EOG</a:t>
            </a:r>
          </a:p>
        </p:txBody>
      </p:sp>
      <p:sp>
        <p:nvSpPr>
          <p:cNvPr id="7" name="3. STOPKA INFORMACYJNA"/>
          <p:cNvSpPr>
            <a:spLocks noGrp="1"/>
          </p:cNvSpPr>
          <p:nvPr>
            <p:ph type="subTitle" idx="1"/>
          </p:nvPr>
        </p:nvSpPr>
        <p:spPr>
          <a:xfrm>
            <a:off x="1127448" y="4293096"/>
            <a:ext cx="10297144" cy="1368152"/>
          </a:xfrm>
        </p:spPr>
        <p:txBody>
          <a:bodyPr>
            <a:normAutofit fontScale="92500" lnSpcReduction="10000"/>
          </a:bodyPr>
          <a:lstStyle/>
          <a:p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1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REFERAT PROGRAMÓW MIĘDZYNARODOWYCH</a:t>
            </a:r>
          </a:p>
          <a:p>
            <a:pPr algn="l"/>
            <a:r>
              <a:rPr lang="pl-PL" sz="1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 ROZWOJU REGIONALNEGO I PRZESTRZENNEGO</a:t>
            </a:r>
          </a:p>
          <a:p>
            <a:pPr algn="l"/>
            <a:r>
              <a:rPr lang="pl-PL" sz="1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URZĄD MARSZAŁKOWSKI WOJEWÓDZTWA POMORSKIEGO</a:t>
            </a:r>
          </a:p>
        </p:txBody>
      </p:sp>
    </p:spTree>
    <p:extLst>
      <p:ext uri="{BB962C8B-B14F-4D97-AF65-F5344CB8AC3E}">
        <p14:creationId xmlns:p14="http://schemas.microsoft.com/office/powerpoint/2010/main" val="304065181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1. LOGO UMW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2. TYTUŁ SLAJDU CEF TRANSPORT (2)"/>
          <p:cNvSpPr>
            <a:spLocks noGrp="1"/>
          </p:cNvSpPr>
          <p:nvPr>
            <p:ph type="title"/>
          </p:nvPr>
        </p:nvSpPr>
        <p:spPr>
          <a:xfrm>
            <a:off x="7392144" y="980728"/>
            <a:ext cx="3961656" cy="648072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Horyzont Europa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4D8C121D-2029-41AC-BE4C-47AD403AFC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400" y="1615710"/>
            <a:ext cx="10658400" cy="188529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Horyzont Europa to największy w historii Unii Europejskiej program finansujący badania naukowe i innowacje. Ma za zadanie wzmocnić bazę naukową </a:t>
            </a:r>
            <a:br>
              <a:rPr lang="pl-PL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i technologiczną UE oraz europejską przestrzeń badawczą, zwiększyć zdolności </a:t>
            </a:r>
            <a:br>
              <a:rPr lang="pl-PL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w obszarze innowacji, konkurencyjności oraz liczby miejsc pracy, a także utrzymać obecny model społeczno-gospodarczy i związane z nim wartości.</a:t>
            </a:r>
          </a:p>
        </p:txBody>
      </p:sp>
      <p:pic>
        <p:nvPicPr>
          <p:cNvPr id="6146" name="Picture 2" descr="https://programymiedzynarodowe.pomorskie.eu/wp-content/uploads/2021/08/HORYZONT-EUROPA-LOGO.jpg">
            <a:extLst>
              <a:ext uri="{FF2B5EF4-FFF2-40B4-BE49-F238E27FC236}">
                <a16:creationId xmlns:a16="http://schemas.microsoft.com/office/drawing/2014/main" id="{BE88D5B9-9903-43B4-97CC-2980AE6C2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3173655"/>
            <a:ext cx="2883200" cy="124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E928631C-B3E5-49F8-A155-B34298150C59}"/>
              </a:ext>
            </a:extLst>
          </p:cNvPr>
          <p:cNvSpPr/>
          <p:nvPr/>
        </p:nvSpPr>
        <p:spPr>
          <a:xfrm>
            <a:off x="2019891" y="5157192"/>
            <a:ext cx="619726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85E17A87-AEF8-4B25-BEFE-6484F477B5B7}"/>
              </a:ext>
            </a:extLst>
          </p:cNvPr>
          <p:cNvSpPr/>
          <p:nvPr/>
        </p:nvSpPr>
        <p:spPr>
          <a:xfrm>
            <a:off x="2711625" y="4437112"/>
            <a:ext cx="3456383" cy="1800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Krajowy Punkt Kontaktowy</a:t>
            </a:r>
            <a:br>
              <a:rPr lang="pl-PL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Narodowe Centrum Badań i Rozwoju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Dział Krajowego Punktu Kontaktowego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ul. Nowogrodzka 47a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00-695 Warszawa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A54E59D7-F6D4-4149-8614-53C6865E3BF4}"/>
              </a:ext>
            </a:extLst>
          </p:cNvPr>
          <p:cNvSpPr/>
          <p:nvPr/>
        </p:nvSpPr>
        <p:spPr>
          <a:xfrm>
            <a:off x="765969" y="5013176"/>
            <a:ext cx="1225576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accent6">
                    <a:lumMod val="75000"/>
                  </a:schemeClr>
                </a:solidFill>
              </a:rPr>
              <a:t>Kontakt</a:t>
            </a: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883A1419-4045-4CAE-8B10-79AB3391AC26}"/>
              </a:ext>
            </a:extLst>
          </p:cNvPr>
          <p:cNvSpPr/>
          <p:nvPr/>
        </p:nvSpPr>
        <p:spPr>
          <a:xfrm>
            <a:off x="6240017" y="4437112"/>
            <a:ext cx="3096344" cy="1800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Horyzontalny Punkt Kontaktowy</a:t>
            </a:r>
            <a:br>
              <a:rPr lang="pl-PL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Makroregion Polska Północna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Politechnika Gdańska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ul. G. Narutowicza 11/12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80-233 Gdańsk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tel. +48 58 347 24 12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e-mail: </a:t>
            </a:r>
            <a:r>
              <a:rPr lang="pl-PL" sz="1600" dirty="0">
                <a:hlinkClick r:id="rId5"/>
              </a:rPr>
              <a:t>proeuro@pg.edu.pl</a:t>
            </a:r>
            <a:endParaRPr lang="pl-PL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9114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1. LOGO UMW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2. TYTUŁ SLAJDU CEF TRANSPORT (2)"/>
          <p:cNvSpPr>
            <a:spLocks noGrp="1"/>
          </p:cNvSpPr>
          <p:nvPr>
            <p:ph type="title"/>
          </p:nvPr>
        </p:nvSpPr>
        <p:spPr>
          <a:xfrm>
            <a:off x="7536160" y="1052736"/>
            <a:ext cx="4104456" cy="648072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EU4Health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5E7F92-AF7B-4FA2-B699-4AE1B4F33A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456" y="1844824"/>
            <a:ext cx="9793088" cy="16561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To największy unijny program dla zdrowia. Ma na celu zmniejszenie obciążeń związanych z chorobami zakaźnymi i niezakaźnymi poprzez wspieranie promocji zdrowia i profilaktyki chorób, zmniejszanie nierówności w zakresie zdrowia, promowanie zdrowego stylu życia i promowanie dostępu do opieki zdrowotnej.</a:t>
            </a:r>
          </a:p>
        </p:txBody>
      </p:sp>
      <p:pic>
        <p:nvPicPr>
          <p:cNvPr id="7170" name="Picture 2" descr="https://programymiedzynarodowe.pomorskie.eu/wp-content/uploads/2021/11/EU4HEALTH-LOGOTYP.png">
            <a:extLst>
              <a:ext uri="{FF2B5EF4-FFF2-40B4-BE49-F238E27FC236}">
                <a16:creationId xmlns:a16="http://schemas.microsoft.com/office/drawing/2014/main" id="{26B853E1-A239-48B9-9BD6-CC78FAD80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451" y="3501007"/>
            <a:ext cx="2883123" cy="81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948BC875-C0A7-4127-BF1F-D8C2F1BFF0BD}"/>
              </a:ext>
            </a:extLst>
          </p:cNvPr>
          <p:cNvSpPr/>
          <p:nvPr/>
        </p:nvSpPr>
        <p:spPr>
          <a:xfrm>
            <a:off x="2648395" y="4852465"/>
            <a:ext cx="783309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DBE4A53C-7954-43C7-A3AB-D607913F809C}"/>
              </a:ext>
            </a:extLst>
          </p:cNvPr>
          <p:cNvSpPr/>
          <p:nvPr/>
        </p:nvSpPr>
        <p:spPr>
          <a:xfrm>
            <a:off x="3584499" y="4221089"/>
            <a:ext cx="4095677" cy="165618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Krajowy Punkt Kontaktowy</a:t>
            </a:r>
            <a:br>
              <a:rPr lang="pl-PL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Departament Współpracy Międzynarodowej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Ministerstwo Zdrowia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ul. Miodowa 25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00-540 Warszawa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8FAFB55D-8AEF-459C-B175-F5FE1A95F7A1}"/>
              </a:ext>
            </a:extLst>
          </p:cNvPr>
          <p:cNvSpPr/>
          <p:nvPr/>
        </p:nvSpPr>
        <p:spPr>
          <a:xfrm>
            <a:off x="1271465" y="4734854"/>
            <a:ext cx="1224136" cy="7198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accent6">
                    <a:lumMod val="75000"/>
                  </a:schemeClr>
                </a:solidFill>
              </a:rPr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362838629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1. LOGO UMW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2. TYTUŁ SLAJDU CEF TRANSPORT (3)"/>
          <p:cNvSpPr>
            <a:spLocks noGrp="1"/>
          </p:cNvSpPr>
          <p:nvPr>
            <p:ph type="title"/>
          </p:nvPr>
        </p:nvSpPr>
        <p:spPr>
          <a:xfrm>
            <a:off x="9264352" y="1052736"/>
            <a:ext cx="2089448" cy="51983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LIFE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F5E476-CEA2-4873-8091-F048F5B8A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7448" y="1772816"/>
            <a:ext cx="9937104" cy="20162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To jedyny instrument finansowy Unii Europejskiej poświęcony wyłącznie współfinansowaniu projektów z dziedziny ochrony środowiska i klimatu. Jego głównym celem jest wspieranie procesu wdrażania wspólnotowego prawa ochrony środowiska, realizacja unijnej polityki w tym zakresie, a także identyfikacja i promocja nowych rozwiązań dla problemów dotyczących środowiska w tym przyrody.</a:t>
            </a:r>
          </a:p>
        </p:txBody>
      </p:sp>
      <p:pic>
        <p:nvPicPr>
          <p:cNvPr id="1026" name="Picture 2" descr="https://programymiedzynarodowe.pomorskie.eu/wp-content/uploads/2021/11/LIFE-LOGOTYP.png">
            <a:extLst>
              <a:ext uri="{FF2B5EF4-FFF2-40B4-BE49-F238E27FC236}">
                <a16:creationId xmlns:a16="http://schemas.microsoft.com/office/drawing/2014/main" id="{2993C2E9-969C-4F5A-9CA6-20EA27EB9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3645024"/>
            <a:ext cx="2713267" cy="156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C6B68B8C-3291-40DD-8A4C-55997A8C2303}"/>
              </a:ext>
            </a:extLst>
          </p:cNvPr>
          <p:cNvSpPr/>
          <p:nvPr/>
        </p:nvSpPr>
        <p:spPr>
          <a:xfrm>
            <a:off x="2648395" y="4852465"/>
            <a:ext cx="783309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167683DB-C6B0-4FCC-8641-305EBFAEE27B}"/>
              </a:ext>
            </a:extLst>
          </p:cNvPr>
          <p:cNvSpPr/>
          <p:nvPr/>
        </p:nvSpPr>
        <p:spPr>
          <a:xfrm>
            <a:off x="3584499" y="4221089"/>
            <a:ext cx="3015557" cy="165618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Krajowy Punkt Kontaktowy</a:t>
            </a:r>
            <a:br>
              <a:rPr lang="pl-PL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NFOŚiGW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ul. Konstruktorska 3a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02-673 Warszawa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e-mail: </a:t>
            </a:r>
            <a:r>
              <a:rPr lang="pl-PL" sz="1600" u="sng" dirty="0">
                <a:hlinkClick r:id="rId5"/>
              </a:rPr>
              <a:t>life@nfosigw.gov.pl</a:t>
            </a:r>
            <a:endParaRPr lang="pl-PL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CFD52943-D0CC-446A-8266-89AFFBC3023F}"/>
              </a:ext>
            </a:extLst>
          </p:cNvPr>
          <p:cNvSpPr/>
          <p:nvPr/>
        </p:nvSpPr>
        <p:spPr>
          <a:xfrm>
            <a:off x="1271465" y="4734854"/>
            <a:ext cx="1224136" cy="7198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accent6">
                    <a:lumMod val="75000"/>
                  </a:schemeClr>
                </a:solidFill>
              </a:rPr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81798610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72EA0E-0358-40B3-B4F4-7934D6AE3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6280" y="1052736"/>
            <a:ext cx="2592288" cy="504056"/>
          </a:xfrm>
        </p:spPr>
        <p:txBody>
          <a:bodyPr>
            <a:noAutofit/>
          </a:bodyPr>
          <a:lstStyle/>
          <a:p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ERASMUS+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7743AB-87FC-43A8-971D-995D7038E0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456" y="1772816"/>
            <a:ext cx="9721080" cy="1800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Jest programem UE na rzecz kształcenia, szkolenia, młodzieży </a:t>
            </a:r>
            <a:br>
              <a:rPr lang="pl-PL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i sportu w Europie. Tworzy dla ponad 4 mln Europejczyków możliwość rozwoju swoich umiejętności za granicą – odbycia studiów lub szkoleń, zdobycia doświadczenia zawodowego lub uczestnictwa w projekcie wolontariatu.</a:t>
            </a:r>
          </a:p>
        </p:txBody>
      </p:sp>
      <p:pic>
        <p:nvPicPr>
          <p:cNvPr id="5" name="1. LOGO UMWP">
            <a:extLst>
              <a:ext uri="{FF2B5EF4-FFF2-40B4-BE49-F238E27FC236}">
                <a16:creationId xmlns:a16="http://schemas.microsoft.com/office/drawing/2014/main" id="{2E56B3CB-ECDE-4CEE-ADD6-DD74E4F53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programymiedzynarodowe.pomorskie.eu/wp-content/uploads/2021/04/ERASMUS-logo.jpg">
            <a:extLst>
              <a:ext uri="{FF2B5EF4-FFF2-40B4-BE49-F238E27FC236}">
                <a16:creationId xmlns:a16="http://schemas.microsoft.com/office/drawing/2014/main" id="{DB5EF4FE-4595-4BB2-BB3D-55BF7D3F3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396" y="3414839"/>
            <a:ext cx="3000122" cy="113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C18F519D-B03E-4A64-A2CD-E96EF379C39B}"/>
              </a:ext>
            </a:extLst>
          </p:cNvPr>
          <p:cNvSpPr/>
          <p:nvPr/>
        </p:nvSpPr>
        <p:spPr>
          <a:xfrm>
            <a:off x="2648395" y="4770859"/>
            <a:ext cx="783309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3C0A7E71-B03C-481A-960E-E10D04C1ECB6}"/>
              </a:ext>
            </a:extLst>
          </p:cNvPr>
          <p:cNvSpPr/>
          <p:nvPr/>
        </p:nvSpPr>
        <p:spPr>
          <a:xfrm>
            <a:off x="3584498" y="4005064"/>
            <a:ext cx="4095677" cy="201622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Krajowy Punkt Kontaktowy</a:t>
            </a:r>
            <a:br>
              <a:rPr lang="pl-PL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FRSE-Fundacja Rozwoju Systemu Edukacji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Narodowa Agencja Programu Erasmus+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Europejski Korpus Sprawiedliwości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Aleje Jerozolimskie 142A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02-305 Warszawa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tel. +48 22 463 10 00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e-mail: </a:t>
            </a:r>
            <a:r>
              <a:rPr lang="pl-PL" sz="1600" dirty="0">
                <a:hlinkClick r:id="rId4"/>
              </a:rPr>
              <a:t>kontakt@frse.org.pl</a:t>
            </a:r>
            <a:endParaRPr lang="pl-PL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99C9E0B3-051B-4F87-95E3-BE41D3FF35D1}"/>
              </a:ext>
            </a:extLst>
          </p:cNvPr>
          <p:cNvSpPr/>
          <p:nvPr/>
        </p:nvSpPr>
        <p:spPr>
          <a:xfrm>
            <a:off x="1271465" y="4725144"/>
            <a:ext cx="1224136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accent6">
                    <a:lumMod val="75000"/>
                  </a:schemeClr>
                </a:solidFill>
              </a:rPr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311994966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B56EA5-A7E9-4F57-9769-2787C8488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896" y="908720"/>
            <a:ext cx="5832648" cy="720080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CEF -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Connecting Europe Facility</a:t>
            </a:r>
            <a:endParaRPr lang="pl-PL" sz="3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FCF0C5-3824-4B82-9F67-5438942F7F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456" y="1772816"/>
            <a:ext cx="9793088" cy="144015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Nadrzędnym celem instrumentu CEF (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oryg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. Connecting Europe Facility, pl. </a:t>
            </a: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„Łącząc Europę”) jest wspieranie realizacji celów polityki UE w sektorach transportu (CEF Transport), energii (CEF  Energy)  i technologii cyfrowych (CEF Digital) w odniesieniu do sieci transeuropejskich poprzez umożliwianie lub przyspieszanie inwestycji w projekty będące przedmiotem wspólnego zainteresowania, a także wspieranie transgranicznej współpracy w zakresie wytwarzania energii odnawialnej. </a:t>
            </a:r>
          </a:p>
        </p:txBody>
      </p:sp>
      <p:pic>
        <p:nvPicPr>
          <p:cNvPr id="5" name="1. LOGO UMWP">
            <a:extLst>
              <a:ext uri="{FF2B5EF4-FFF2-40B4-BE49-F238E27FC236}">
                <a16:creationId xmlns:a16="http://schemas.microsoft.com/office/drawing/2014/main" id="{93A500CA-B578-4D5B-A914-717738917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s://programymiedzynarodowe.pomorskie.eu/wp-content/uploads/2021/04/CEF-LOGO.jpg">
            <a:extLst>
              <a:ext uri="{FF2B5EF4-FFF2-40B4-BE49-F238E27FC236}">
                <a16:creationId xmlns:a16="http://schemas.microsoft.com/office/drawing/2014/main" id="{C2EB00A2-7810-4C39-BC08-E5C6DAA28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708" y="3933057"/>
            <a:ext cx="348425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E3A1B1C7-CA6E-4C5C-88C3-92C841DC2F0F}"/>
              </a:ext>
            </a:extLst>
          </p:cNvPr>
          <p:cNvSpPr/>
          <p:nvPr/>
        </p:nvSpPr>
        <p:spPr>
          <a:xfrm>
            <a:off x="2647049" y="4866553"/>
            <a:ext cx="593480" cy="413477"/>
          </a:xfrm>
          <a:prstGeom prst="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18025A0C-9348-4341-AC6E-D39C6F29D9DE}"/>
              </a:ext>
            </a:extLst>
          </p:cNvPr>
          <p:cNvSpPr/>
          <p:nvPr/>
        </p:nvSpPr>
        <p:spPr>
          <a:xfrm>
            <a:off x="3308865" y="4221088"/>
            <a:ext cx="4095676" cy="17281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Krajowy Punkt Kontaktowy</a:t>
            </a:r>
            <a:br>
              <a:rPr lang="pl-PL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Ministerstwo Funduszy i Polityki Regionalnej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ul. Wspólna 2/4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00-926 Warszawa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tel. +48 22 250 01 30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E-mail: </a:t>
            </a:r>
            <a:r>
              <a:rPr lang="pl-PL" sz="1600" dirty="0">
                <a:hlinkClick r:id="rId4"/>
              </a:rPr>
              <a:t>CEF@mc.gov.pl</a:t>
            </a:r>
            <a:endParaRPr lang="pl-PL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C81ECF44-419A-444C-A368-A6EF74821A63}"/>
              </a:ext>
            </a:extLst>
          </p:cNvPr>
          <p:cNvSpPr/>
          <p:nvPr/>
        </p:nvSpPr>
        <p:spPr>
          <a:xfrm>
            <a:off x="1199455" y="4757274"/>
            <a:ext cx="1296145" cy="5529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accent6">
                    <a:lumMod val="75000"/>
                  </a:schemeClr>
                </a:solidFill>
              </a:rPr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64986910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CC1C9D-4C87-4410-8971-A46232CF2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2144" y="1124744"/>
            <a:ext cx="3456384" cy="504056"/>
          </a:xfrm>
        </p:spPr>
        <p:txBody>
          <a:bodyPr>
            <a:noAutofit/>
          </a:bodyPr>
          <a:lstStyle/>
          <a:p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Kreatywna Europa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C8C3AD-A086-46BD-9F7B-A773190AD7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456" y="1831324"/>
            <a:ext cx="9937104" cy="20278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Celem programu jest wspieranie ponadnarodowego obiegu europejskich dzieł </a:t>
            </a:r>
            <a:br>
              <a:rPr lang="pl-PL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i twórców, promocja różnorodności kulturowej i językowej oraz ochrona europejskiego dziedzictwa kulturowego, budowanie kompetencji profesjonalistów, rozwój publiczności, włączanie społeczne poprzez kulturę </a:t>
            </a:r>
            <a:br>
              <a:rPr lang="pl-PL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i sztukę, zielona transformacja sektorów oraz wykorzystanie technologii </a:t>
            </a:r>
            <a:br>
              <a:rPr lang="pl-PL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i innowacji w celu dostosowania sektorów do zmian cyfrowych.</a:t>
            </a:r>
          </a:p>
        </p:txBody>
      </p:sp>
      <p:pic>
        <p:nvPicPr>
          <p:cNvPr id="5" name="1. LOGO UMWP">
            <a:extLst>
              <a:ext uri="{FF2B5EF4-FFF2-40B4-BE49-F238E27FC236}">
                <a16:creationId xmlns:a16="http://schemas.microsoft.com/office/drawing/2014/main" id="{DF6535D6-229A-4CBE-A99D-151DF9F80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s://programymiedzynarodowe.pomorskie.eu/wp-content/uploads/2021/11/Kreatywna-Europa-LOGO.jpg">
            <a:extLst>
              <a:ext uri="{FF2B5EF4-FFF2-40B4-BE49-F238E27FC236}">
                <a16:creationId xmlns:a16="http://schemas.microsoft.com/office/drawing/2014/main" id="{323C8A2D-47A2-4746-A491-121537EE0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386" y="4061731"/>
            <a:ext cx="2520280" cy="160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5A65EAD3-CE01-4791-8DFE-027A2AF92CD4}"/>
              </a:ext>
            </a:extLst>
          </p:cNvPr>
          <p:cNvSpPr/>
          <p:nvPr/>
        </p:nvSpPr>
        <p:spPr>
          <a:xfrm>
            <a:off x="2647049" y="4866553"/>
            <a:ext cx="593480" cy="413477"/>
          </a:xfrm>
          <a:prstGeom prst="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B8F7F651-9F96-478D-8410-EC673A0BCF9C}"/>
              </a:ext>
            </a:extLst>
          </p:cNvPr>
          <p:cNvSpPr/>
          <p:nvPr/>
        </p:nvSpPr>
        <p:spPr>
          <a:xfrm>
            <a:off x="3308865" y="4221088"/>
            <a:ext cx="3363199" cy="17281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Krajowy Punkt Kontaktowy</a:t>
            </a:r>
            <a:br>
              <a:rPr lang="pl-PL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Creative Europe </a:t>
            </a:r>
            <a:r>
              <a:rPr lang="pl-PL" sz="1600" dirty="0" err="1">
                <a:solidFill>
                  <a:schemeClr val="accent6">
                    <a:lumMod val="75000"/>
                  </a:schemeClr>
                </a:solidFill>
              </a:rPr>
              <a:t>Desk</a:t>
            </a: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 Polska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Aleje Ujazdowskie 41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00-540 Warszawa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tel. +48 22 44 76 180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E-mail: </a:t>
            </a:r>
            <a:r>
              <a:rPr lang="pl-PL" sz="1600" u="sng" dirty="0">
                <a:hlinkClick r:id="rId4"/>
              </a:rPr>
              <a:t>info@kreatywna-europa.eu</a:t>
            </a:r>
            <a:endParaRPr lang="pl-PL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E9ECAF1A-EFD5-4F3B-A7F3-259C917544B1}"/>
              </a:ext>
            </a:extLst>
          </p:cNvPr>
          <p:cNvSpPr/>
          <p:nvPr/>
        </p:nvSpPr>
        <p:spPr>
          <a:xfrm>
            <a:off x="1271464" y="4757274"/>
            <a:ext cx="1224136" cy="5529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accent6">
                    <a:lumMod val="75000"/>
                  </a:schemeClr>
                </a:solidFill>
              </a:rPr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30605700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BD8D05-E890-4104-A8E9-1E6A375F5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952" y="980728"/>
            <a:ext cx="5616625" cy="720080"/>
          </a:xfrm>
        </p:spPr>
        <p:txBody>
          <a:bodyPr>
            <a:normAutofit fontScale="90000"/>
          </a:bodyPr>
          <a:lstStyle/>
          <a:p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SMP - Single Market Programme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A0591B-B43A-4ACD-AE2F-A55C49799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456" y="1772815"/>
            <a:ext cx="9937104" cy="151216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To inicjatywa, której nadrzędnym celem jest zapewnienie państwom UE narzędzi do naprawy i odbudowy po kryzysie związanym z pandemią SARS-CoV-2 i chorobą COVID-19. Ostatecznym jego celem ma być uczynienie jednolitego rynku silniejszym i bardziej odpornym. </a:t>
            </a:r>
          </a:p>
        </p:txBody>
      </p:sp>
      <p:pic>
        <p:nvPicPr>
          <p:cNvPr id="5" name="1. LOGO UMWP">
            <a:extLst>
              <a:ext uri="{FF2B5EF4-FFF2-40B4-BE49-F238E27FC236}">
                <a16:creationId xmlns:a16="http://schemas.microsoft.com/office/drawing/2014/main" id="{CB78D659-EACD-4A78-95E3-5E1EF0A82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s://programymiedzynarodowe.pomorskie.eu/wp-content/uploads/2021/12/SMP-LOGO.jpg">
            <a:extLst>
              <a:ext uri="{FF2B5EF4-FFF2-40B4-BE49-F238E27FC236}">
                <a16:creationId xmlns:a16="http://schemas.microsoft.com/office/drawing/2014/main" id="{0A47BED6-23E5-4FB6-BFD2-0F0BC2899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3717032"/>
            <a:ext cx="3842791" cy="200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BCEB9900-9993-4683-9BB1-F0AB4137C3A9}"/>
              </a:ext>
            </a:extLst>
          </p:cNvPr>
          <p:cNvSpPr/>
          <p:nvPr/>
        </p:nvSpPr>
        <p:spPr>
          <a:xfrm>
            <a:off x="1415480" y="4221088"/>
            <a:ext cx="3842791" cy="165618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Na terenie RP brak wyznaczonego Krajowego i Regionalnego Punktu Kontaktowego, świadczącego usługi informacyjne dla beneficjentów programu  </a:t>
            </a:r>
          </a:p>
        </p:txBody>
      </p:sp>
    </p:spTree>
    <p:extLst>
      <p:ext uri="{BB962C8B-B14F-4D97-AF65-F5344CB8AC3E}">
        <p14:creationId xmlns:p14="http://schemas.microsoft.com/office/powerpoint/2010/main" val="19730316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F77D26-E702-4C49-9B2C-B6B6DB7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1340768"/>
            <a:ext cx="10082336" cy="1152128"/>
          </a:xfrm>
        </p:spPr>
        <p:txBody>
          <a:bodyPr/>
          <a:lstStyle/>
          <a:p>
            <a:r>
              <a:rPr lang="pl-PL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Fundusze norweskie i EOG</a:t>
            </a:r>
          </a:p>
        </p:txBody>
      </p:sp>
      <p:pic>
        <p:nvPicPr>
          <p:cNvPr id="5" name="1. LOGO UMWP">
            <a:extLst>
              <a:ext uri="{FF2B5EF4-FFF2-40B4-BE49-F238E27FC236}">
                <a16:creationId xmlns:a16="http://schemas.microsoft.com/office/drawing/2014/main" id="{196C5736-8F20-440E-92D7-9D5B33249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85656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86E35A-F093-4EDE-B27B-FB35AE2A7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024" y="764704"/>
            <a:ext cx="5041776" cy="592213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Fundusze norweskie i EOG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1E0937-4A68-42BC-81D0-08D3ABB886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3432" y="1458066"/>
            <a:ext cx="10081120" cy="24029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Mechanizm Finansowy Europejskiego Obszaru Gospodarczego (MF EOG) </a:t>
            </a:r>
            <a:br>
              <a:rPr lang="pl-PL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i Norweski Mechanizm Finansowy (NMF), zwane w skrócie Funduszami norweskimi i EOG są formą bezzwrotnej pomocy zagranicznej przyznawanej przez Islandię, Norwegię i Liechtenstein nowym członkom Unii Europejskiej – kilkunastu krajom Europy środkowej i południowej oraz krajom bałtyckim. </a:t>
            </a:r>
            <a:br>
              <a:rPr lang="pl-PL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W zamian za udzielaną pomoc finansową tzw. państwa-darczyńcy korzystają </a:t>
            </a:r>
            <a:br>
              <a:rPr lang="pl-PL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z dostępu do rynku wewnętrznego Unii pomimo, że nie są jej członkami.</a:t>
            </a:r>
          </a:p>
        </p:txBody>
      </p:sp>
      <p:pic>
        <p:nvPicPr>
          <p:cNvPr id="5" name="1. LOGO UMWP">
            <a:extLst>
              <a:ext uri="{FF2B5EF4-FFF2-40B4-BE49-F238E27FC236}">
                <a16:creationId xmlns:a16="http://schemas.microsoft.com/office/drawing/2014/main" id="{12AE80E4-949A-43E0-A263-3D63D0CFD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s://programymiedzynarodowe.pomorskie.eu/wp-content/uploads/2021/11/NMFEOG-LOGOTYP.png">
            <a:extLst>
              <a:ext uri="{FF2B5EF4-FFF2-40B4-BE49-F238E27FC236}">
                <a16:creationId xmlns:a16="http://schemas.microsoft.com/office/drawing/2014/main" id="{90FC236B-3CBF-4594-BCAF-959023772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809" y="4237237"/>
            <a:ext cx="3029372" cy="126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9F56E49B-C0E7-4448-839D-791D65F18D72}"/>
              </a:ext>
            </a:extLst>
          </p:cNvPr>
          <p:cNvSpPr/>
          <p:nvPr/>
        </p:nvSpPr>
        <p:spPr>
          <a:xfrm>
            <a:off x="2647049" y="4986457"/>
            <a:ext cx="593480" cy="413477"/>
          </a:xfrm>
          <a:prstGeom prst="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4D8B0F43-FBD6-4B49-AC7E-1DEA507DF918}"/>
              </a:ext>
            </a:extLst>
          </p:cNvPr>
          <p:cNvSpPr/>
          <p:nvPr/>
        </p:nvSpPr>
        <p:spPr>
          <a:xfrm>
            <a:off x="3308865" y="4221088"/>
            <a:ext cx="4058430" cy="194421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Krajowy Punkt Kontaktowy</a:t>
            </a:r>
            <a:br>
              <a:rPr lang="pl-PL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Ministerstwo Funduszy i Polityki Regionalnej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Departament Programów Pomocowych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ul. Wspólna 2/4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00-926 Warszawa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tel. +48 22 273 78 44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E-mail: </a:t>
            </a:r>
            <a:r>
              <a:rPr lang="pl-PL" sz="1600" dirty="0">
                <a:hlinkClick r:id="rId4"/>
              </a:rPr>
              <a:t>eog@mfipr.gov.pl</a:t>
            </a:r>
            <a:endParaRPr lang="pl-PL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50E5B927-F917-4667-A6A7-636E97B4FF72}"/>
              </a:ext>
            </a:extLst>
          </p:cNvPr>
          <p:cNvSpPr/>
          <p:nvPr/>
        </p:nvSpPr>
        <p:spPr>
          <a:xfrm>
            <a:off x="1271464" y="4869160"/>
            <a:ext cx="1224136" cy="6157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accent6">
                    <a:lumMod val="75000"/>
                  </a:schemeClr>
                </a:solidFill>
              </a:rPr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409686815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48A1A5-4ACB-400A-9A49-8B2595F3D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816" y="988905"/>
            <a:ext cx="6715864" cy="748455"/>
          </a:xfrm>
        </p:spPr>
        <p:txBody>
          <a:bodyPr>
            <a:noAutofit/>
          </a:bodyPr>
          <a:lstStyle/>
          <a:p>
            <a:r>
              <a:rPr lang="pl-PL" sz="3200" b="1" dirty="0">
                <a:solidFill>
                  <a:schemeClr val="accent2">
                    <a:lumMod val="75000"/>
                  </a:schemeClr>
                </a:solidFill>
              </a:rPr>
              <a:t>Referat Programów Międzynarodowych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02189C-2CBE-4777-A7AC-8D883B1E8B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7448" y="1845734"/>
            <a:ext cx="10081120" cy="215933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Referat prowadzi punkt kontaktowy dla programów międzynarodowych, wspierając pomorskie podmioty w przygotowaniu i realizacji projektów w ramach tych programów. Promujemy programy Europejskiej Współpracy Terytorialnej oraz programy zarządzane centralnie przez Komisję Europejską. Przygotowujemy publikacje informacyjne, zamieszczamy aktualności </a:t>
            </a:r>
            <a:br>
              <a:rPr lang="pl-PL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o konkursach w ramach programów międzynarodowych, na stronie internetowej: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programymiedzynarodowe.pomorskie.eu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1. LOGO UMWP">
            <a:extLst>
              <a:ext uri="{FF2B5EF4-FFF2-40B4-BE49-F238E27FC236}">
                <a16:creationId xmlns:a16="http://schemas.microsoft.com/office/drawing/2014/main" id="{588A4E02-C549-463C-8AE7-070D5430B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2EEBD01E-81D6-4DB7-AE06-B451C32B9EAF}"/>
              </a:ext>
            </a:extLst>
          </p:cNvPr>
          <p:cNvSpPr/>
          <p:nvPr/>
        </p:nvSpPr>
        <p:spPr>
          <a:xfrm>
            <a:off x="3863752" y="4852465"/>
            <a:ext cx="819539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FC82DE55-F50E-4CE4-9E7F-D0B240B603F5}"/>
              </a:ext>
            </a:extLst>
          </p:cNvPr>
          <p:cNvSpPr/>
          <p:nvPr/>
        </p:nvSpPr>
        <p:spPr>
          <a:xfrm>
            <a:off x="4871864" y="4149079"/>
            <a:ext cx="5040560" cy="189140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Referat Programów Międzynarodowych</a:t>
            </a:r>
            <a:br>
              <a:rPr lang="pl-PL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Departament Rozwoju Regionalnego i Przestrzennego</a:t>
            </a:r>
            <a:br>
              <a:rPr lang="pl-PL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Urząd Marszałkowski Województwa Pomorskiego</a:t>
            </a:r>
            <a:br>
              <a:rPr lang="pl-PL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ul. Augustyńskiego 1 </a:t>
            </a:r>
            <a:br>
              <a:rPr lang="pl-PL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80-810 Gdańsk</a:t>
            </a:r>
            <a:br>
              <a:rPr lang="pl-PL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tel. 58 326 86 83</a:t>
            </a:r>
            <a:br>
              <a:rPr lang="pl-PL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e-mail </a:t>
            </a:r>
            <a:r>
              <a:rPr lang="pl-PL" sz="1600" u="sng" dirty="0">
                <a:solidFill>
                  <a:schemeClr val="accent6">
                    <a:lumMod val="75000"/>
                  </a:schemeClr>
                </a:solidFill>
                <a:hlinkClick r:id="rId4"/>
              </a:rPr>
              <a:t>programymiedzynarodowe@pomorskie.eu</a:t>
            </a:r>
            <a:endParaRPr lang="pl-PL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B4D1B090-554B-425A-AC43-95D24946B403}"/>
              </a:ext>
            </a:extLst>
          </p:cNvPr>
          <p:cNvSpPr/>
          <p:nvPr/>
        </p:nvSpPr>
        <p:spPr>
          <a:xfrm>
            <a:off x="1631504" y="4734854"/>
            <a:ext cx="2043675" cy="7198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accent6">
                    <a:lumMod val="75000"/>
                  </a:schemeClr>
                </a:solidFill>
              </a:rPr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341685593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. LOGO UMWP">
            <a:extLst>
              <a:ext uri="{FF2B5EF4-FFF2-40B4-BE49-F238E27FC236}">
                <a16:creationId xmlns:a16="http://schemas.microsoft.com/office/drawing/2014/main" id="{BBA9EB24-08EF-4A71-8690-6D0547273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30188"/>
            <a:ext cx="2855639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86C92E4A-E913-4145-963F-9BB3FD6A5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916832"/>
            <a:ext cx="10009112" cy="1584176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Wybrane Programy Europejskiej Współpracy Terytorialnej / Interreg</a:t>
            </a:r>
          </a:p>
        </p:txBody>
      </p:sp>
    </p:spTree>
    <p:extLst>
      <p:ext uri="{BB962C8B-B14F-4D97-AF65-F5344CB8AC3E}">
        <p14:creationId xmlns:p14="http://schemas.microsoft.com/office/powerpoint/2010/main" val="64777029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FC3BE9FD-E3F6-4F45-B565-3458FB58BF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000"/>
                    </a14:imgEffect>
                  </a14:imgLayer>
                </a14:imgProps>
              </a:ext>
            </a:extLst>
          </a:blip>
          <a:srcRect l="-97" t="1459" r="50401" b="2769"/>
          <a:stretch/>
        </p:blipFill>
        <p:spPr>
          <a:xfrm>
            <a:off x="263352" y="0"/>
            <a:ext cx="11748631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8506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192926"/>
            <a:ext cx="7078827" cy="129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271464" y="3140967"/>
            <a:ext cx="7632848" cy="1089543"/>
          </a:xfrm>
        </p:spPr>
        <p:txBody>
          <a:bodyPr>
            <a:normAutofit/>
          </a:bodyPr>
          <a:lstStyle/>
          <a:p>
            <a:r>
              <a:rPr lang="pl-PL" sz="5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Dziękujemy za uwagę</a:t>
            </a:r>
            <a:endParaRPr lang="pl-PL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9075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. LOGO UMW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62391"/>
            <a:ext cx="2855639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2. PRELEGENT"/>
          <p:cNvSpPr txBox="1"/>
          <p:nvPr/>
        </p:nvSpPr>
        <p:spPr>
          <a:xfrm>
            <a:off x="6384032" y="417546"/>
            <a:ext cx="4824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b="1" dirty="0"/>
          </a:p>
          <a:p>
            <a:pPr algn="ctr"/>
            <a:r>
              <a:rPr lang="pl-PL" sz="3200" b="1" dirty="0">
                <a:solidFill>
                  <a:schemeClr val="accent2">
                    <a:lumMod val="75000"/>
                  </a:schemeClr>
                </a:solidFill>
              </a:rPr>
              <a:t>Interreg Południowy Bałtyk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3EA5488-529B-4596-A8E1-ED0BABDC5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408" y="1825625"/>
            <a:ext cx="10297144" cy="210743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800" dirty="0">
                <a:solidFill>
                  <a:schemeClr val="accent2">
                    <a:lumMod val="75000"/>
                  </a:schemeClr>
                </a:solidFill>
              </a:rPr>
              <a:t>Zbudowanie innowacyjnego, zrównoważonego, atrakcyjnego </a:t>
            </a:r>
            <a:br>
              <a:rPr lang="pl-PL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800" dirty="0">
                <a:solidFill>
                  <a:schemeClr val="accent2">
                    <a:lumMod val="75000"/>
                  </a:schemeClr>
                </a:solidFill>
              </a:rPr>
              <a:t>i aktywnego Południowego Bałtyku poprzez działanie na rzecz „niebieskiej” i „zielonej” przyszłości.</a:t>
            </a:r>
          </a:p>
        </p:txBody>
      </p:sp>
      <p:pic>
        <p:nvPicPr>
          <p:cNvPr id="13" name="Picture 2" descr="interreg">
            <a:extLst>
              <a:ext uri="{FF2B5EF4-FFF2-40B4-BE49-F238E27FC236}">
                <a16:creationId xmlns:a16="http://schemas.microsoft.com/office/drawing/2014/main" id="{373852A6-4A3E-4819-B1D1-F19D997202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2225" y="2780928"/>
            <a:ext cx="309634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6C2BDC4D-FAFD-43AF-94CB-DF9C728741DB}"/>
              </a:ext>
            </a:extLst>
          </p:cNvPr>
          <p:cNvSpPr/>
          <p:nvPr/>
        </p:nvSpPr>
        <p:spPr>
          <a:xfrm>
            <a:off x="2767577" y="4653361"/>
            <a:ext cx="819539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D0E6AF31-CEBC-4E77-9678-E5F83E214CC0}"/>
              </a:ext>
            </a:extLst>
          </p:cNvPr>
          <p:cNvSpPr/>
          <p:nvPr/>
        </p:nvSpPr>
        <p:spPr>
          <a:xfrm>
            <a:off x="3620277" y="4077072"/>
            <a:ext cx="4851987" cy="18722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Regionalny Punkt Kontaktowy w Gdańsku</a:t>
            </a:r>
            <a:br>
              <a:rPr lang="pl-PL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Departament Rozwoju Regionalnego i Przestrzennego</a:t>
            </a:r>
            <a:br>
              <a:rPr lang="pl-PL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Urząd Marszałkowski Województwa Pomorskiego</a:t>
            </a:r>
            <a:br>
              <a:rPr lang="pl-PL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ul. Augustyńskiego 1 </a:t>
            </a:r>
            <a:br>
              <a:rPr lang="pl-PL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80-810 Gdańsk</a:t>
            </a:r>
            <a:br>
              <a:rPr lang="pl-PL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tel. 58 326 89 03</a:t>
            </a:r>
            <a:br>
              <a:rPr lang="pl-PL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e-mail </a:t>
            </a:r>
            <a:r>
              <a:rPr lang="pl-PL" sz="1600" u="sng" dirty="0">
                <a:solidFill>
                  <a:schemeClr val="accent6">
                    <a:lumMod val="75000"/>
                  </a:schemeClr>
                </a:solidFill>
                <a:hlinkClick r:id="rId4"/>
              </a:rPr>
              <a:t>s.bryla@pomorskie.eu</a:t>
            </a:r>
            <a:endParaRPr lang="pl-PL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F729D3A8-6BA8-4A81-AA3D-7E0AE093C43E}"/>
              </a:ext>
            </a:extLst>
          </p:cNvPr>
          <p:cNvSpPr/>
          <p:nvPr/>
        </p:nvSpPr>
        <p:spPr>
          <a:xfrm>
            <a:off x="1199456" y="4509121"/>
            <a:ext cx="1512169" cy="7920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accent6">
                    <a:lumMod val="75000"/>
                  </a:schemeClr>
                </a:solidFill>
              </a:rPr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185386997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1. LOGO UMW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2. TYTUŁ SLAJDU ISBP2014-2020"/>
          <p:cNvSpPr>
            <a:spLocks noGrp="1"/>
          </p:cNvSpPr>
          <p:nvPr>
            <p:ph type="title"/>
          </p:nvPr>
        </p:nvSpPr>
        <p:spPr>
          <a:xfrm>
            <a:off x="4511824" y="620688"/>
            <a:ext cx="7200800" cy="936104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Interreg Region Morza Bałtyckiego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B96865B-7E5B-403E-BB17-86318486B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7448" y="1717940"/>
            <a:ext cx="10009112" cy="171106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800" dirty="0">
                <a:solidFill>
                  <a:schemeClr val="accent2">
                    <a:lumMod val="75000"/>
                  </a:schemeClr>
                </a:solidFill>
              </a:rPr>
              <a:t>Celem programu jest wdrażanie korzystnych dla mieszkańców regionu Morza Bałtyckiego rozwiązań z zakresu innowacji, inteligentnego gospodarowania wodą i neutralności klimatycznej.</a:t>
            </a:r>
          </a:p>
        </p:txBody>
      </p:sp>
      <p:pic>
        <p:nvPicPr>
          <p:cNvPr id="10" name="Picture 2" descr="https://programymiedzynarodowe.pomorskie.eu/wp-content/uploads/2021/08/LOGO-IBSR.gif">
            <a:extLst>
              <a:ext uri="{FF2B5EF4-FFF2-40B4-BE49-F238E27FC236}">
                <a16:creationId xmlns:a16="http://schemas.microsoft.com/office/drawing/2014/main" id="{0BBC4215-512D-4C34-9C2C-6ED9951F1FB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5944" y="3243498"/>
            <a:ext cx="2736304" cy="1086608"/>
          </a:xfrm>
          <a:prstGeom prst="rect">
            <a:avLst/>
          </a:prstGeom>
          <a:noFill/>
          <a:extLst/>
        </p:spPr>
      </p:pic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453434ED-14DE-4161-B0AC-EC12DC352EEF}"/>
              </a:ext>
            </a:extLst>
          </p:cNvPr>
          <p:cNvSpPr/>
          <p:nvPr/>
        </p:nvSpPr>
        <p:spPr>
          <a:xfrm>
            <a:off x="2597313" y="4852465"/>
            <a:ext cx="690375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0241742A-4D70-4B63-8596-40423CCD553D}"/>
              </a:ext>
            </a:extLst>
          </p:cNvPr>
          <p:cNvSpPr/>
          <p:nvPr/>
        </p:nvSpPr>
        <p:spPr>
          <a:xfrm>
            <a:off x="3461409" y="4077072"/>
            <a:ext cx="5154871" cy="21602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Krajowy Punkt Kontaktowy</a:t>
            </a:r>
            <a:br>
              <a:rPr lang="pl-PL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Ministerstwo Funduszy i Polityki Regionalnej</a:t>
            </a:r>
            <a:br>
              <a:rPr lang="pl-PL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Departament Współpracy Terytorialnej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Wydział Współpracy Transnarodowej i Międzyregionalnej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ul. Słowackiego 13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40-094 Katowice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tel. +48 22 273 81 75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e-mail: </a:t>
            </a:r>
            <a:r>
              <a:rPr lang="pl-PL" sz="1600" dirty="0">
                <a:solidFill>
                  <a:schemeClr val="accent6">
                    <a:lumMod val="75000"/>
                  </a:schemeClr>
                </a:solidFill>
                <a:hlinkClick r:id="rId5"/>
              </a:rPr>
              <a:t>BSR@mfipr.gov.pl</a:t>
            </a:r>
            <a:endParaRPr lang="pl-PL" sz="16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pl-PL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80CEE742-BA7D-47BB-92B9-89BDF6592F55}"/>
              </a:ext>
            </a:extLst>
          </p:cNvPr>
          <p:cNvSpPr/>
          <p:nvPr/>
        </p:nvSpPr>
        <p:spPr>
          <a:xfrm>
            <a:off x="1199457" y="4734854"/>
            <a:ext cx="1224136" cy="7198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accent6">
                    <a:lumMod val="75000"/>
                  </a:schemeClr>
                </a:solidFill>
              </a:rPr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51941726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. TYTUŁ ISBP2021-2027 (1)"/>
          <p:cNvSpPr>
            <a:spLocks noGrp="1"/>
          </p:cNvSpPr>
          <p:nvPr>
            <p:ph type="title"/>
          </p:nvPr>
        </p:nvSpPr>
        <p:spPr>
          <a:xfrm>
            <a:off x="5663952" y="926518"/>
            <a:ext cx="5832648" cy="716707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Interreg Europa Środkowa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1D5B4A9-8B8D-4D83-ABB6-CF7081E47E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7448" y="1825630"/>
            <a:ext cx="9793088" cy="20162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800" dirty="0">
                <a:solidFill>
                  <a:schemeClr val="accent2">
                    <a:lumMod val="75000"/>
                  </a:schemeClr>
                </a:solidFill>
              </a:rPr>
              <a:t>Transformacja miast i regionów Europy Środkowej w bardziej nowoczesne, inteligentne, bardziej zielone, lepiej połączone </a:t>
            </a:r>
            <a:br>
              <a:rPr lang="pl-PL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800" dirty="0">
                <a:solidFill>
                  <a:schemeClr val="accent2">
                    <a:lumMod val="75000"/>
                  </a:schemeClr>
                </a:solidFill>
              </a:rPr>
              <a:t>i odporniejsze wobec nieoczekiwanych zjawisk klimatycznych, ekonomicznych i społecznych.</a:t>
            </a:r>
          </a:p>
        </p:txBody>
      </p:sp>
      <p:pic>
        <p:nvPicPr>
          <p:cNvPr id="6" name="1. LOGO UMW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35360" y="926519"/>
            <a:ext cx="10297144" cy="1278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pic>
        <p:nvPicPr>
          <p:cNvPr id="2050" name="Picture 2" descr="https://programymiedzynarodowe.pomorskie.eu/wp-content/uploads/2021/08/LOGO-CENTRAL-EUROPE.png">
            <a:extLst>
              <a:ext uri="{FF2B5EF4-FFF2-40B4-BE49-F238E27FC236}">
                <a16:creationId xmlns:a16="http://schemas.microsoft.com/office/drawing/2014/main" id="{B3499660-79C5-4F5F-9B52-9288FE3E1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541" y="3398025"/>
            <a:ext cx="2154588" cy="88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707885CE-4D9E-4A90-827D-811075CDB89B}"/>
              </a:ext>
            </a:extLst>
          </p:cNvPr>
          <p:cNvSpPr/>
          <p:nvPr/>
        </p:nvSpPr>
        <p:spPr>
          <a:xfrm>
            <a:off x="2648395" y="4852465"/>
            <a:ext cx="783309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06F05F82-3DEB-4733-806B-7BBC4161E32F}"/>
              </a:ext>
            </a:extLst>
          </p:cNvPr>
          <p:cNvSpPr/>
          <p:nvPr/>
        </p:nvSpPr>
        <p:spPr>
          <a:xfrm>
            <a:off x="3584499" y="4024258"/>
            <a:ext cx="5103789" cy="20162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Krajowy Punkt Kontaktowy</a:t>
            </a:r>
            <a:br>
              <a:rPr lang="pl-PL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Ministerstwo Funduszy i Polityki Regionalnej</a:t>
            </a:r>
            <a:br>
              <a:rPr lang="pl-PL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Departament Współpracy Terytorialnej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Wydział Współpracy Transnarodowej i Międzyregionalnej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ul. Słowackiego 13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40-094 Katowice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tel. +48 22 273 81 75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e-mail: </a:t>
            </a:r>
            <a:r>
              <a:rPr lang="pl-PL" sz="1600" dirty="0">
                <a:solidFill>
                  <a:schemeClr val="accent6">
                    <a:lumMod val="75000"/>
                  </a:schemeClr>
                </a:solidFill>
                <a:hlinkClick r:id="rId4"/>
              </a:rPr>
              <a:t>CE@mfipr.gov.pl</a:t>
            </a:r>
            <a:endParaRPr lang="pl-PL" sz="16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pl-PL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D486ED15-4D9E-421B-98D9-74016B19BEB6}"/>
              </a:ext>
            </a:extLst>
          </p:cNvPr>
          <p:cNvSpPr/>
          <p:nvPr/>
        </p:nvSpPr>
        <p:spPr>
          <a:xfrm>
            <a:off x="1271465" y="4734854"/>
            <a:ext cx="1224136" cy="7198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accent6">
                    <a:lumMod val="75000"/>
                  </a:schemeClr>
                </a:solidFill>
              </a:rPr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369495329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. TYTUŁ ISBP2021-2027 (2)"/>
          <p:cNvSpPr>
            <a:spLocks noGrp="1"/>
          </p:cNvSpPr>
          <p:nvPr>
            <p:ph type="title"/>
          </p:nvPr>
        </p:nvSpPr>
        <p:spPr>
          <a:xfrm>
            <a:off x="7680176" y="918536"/>
            <a:ext cx="3673624" cy="638256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Interreg Europa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EF1C7C2-5746-4254-A92F-829C77F145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424" y="1789626"/>
            <a:ext cx="10297144" cy="201622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Program wspiera wymianę doświadczeń, nowatorskie rozwiązania i budowę potencjału instytucji uczestniczących w przygotowaniu i realizacji polityk rozwoju regionalnego. Ma na celu poprawę wdrażania instrumentów polityk i programów lokalnych, w szczególności regionalnych i krajowych programów operacyjnych. </a:t>
            </a:r>
          </a:p>
        </p:txBody>
      </p:sp>
      <p:pic>
        <p:nvPicPr>
          <p:cNvPr id="4" name="1. LOGO UMWP" descr="Na grafice widać informację o budżecie programu Interreg Południowy Bałtyk na lata 2021-2027, informację o gotowości programu - II kwartał 2022 oraz informację o możliwości realizacji projektów seed money" title="Grafika informacyjn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s://programymiedzynarodowe.pomorskie.eu/wp-content/uploads/2021/06/Interreg_Europe_logo_RGB.png">
            <a:extLst>
              <a:ext uri="{FF2B5EF4-FFF2-40B4-BE49-F238E27FC236}">
                <a16:creationId xmlns:a16="http://schemas.microsoft.com/office/drawing/2014/main" id="{F1893BAA-E9C1-4D62-97E6-674CD4998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3303541"/>
            <a:ext cx="3456384" cy="122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D41C1986-7D7A-4DC7-9501-84487585C1A7}"/>
              </a:ext>
            </a:extLst>
          </p:cNvPr>
          <p:cNvSpPr/>
          <p:nvPr/>
        </p:nvSpPr>
        <p:spPr>
          <a:xfrm>
            <a:off x="2567609" y="4852465"/>
            <a:ext cx="720080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4632176C-C9AA-4110-B7F3-C1E709221BF9}"/>
              </a:ext>
            </a:extLst>
          </p:cNvPr>
          <p:cNvSpPr/>
          <p:nvPr/>
        </p:nvSpPr>
        <p:spPr>
          <a:xfrm>
            <a:off x="3422925" y="4024258"/>
            <a:ext cx="5121347" cy="20162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Krajowy Punkt Kontaktowy</a:t>
            </a:r>
            <a:br>
              <a:rPr lang="pl-PL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Ministerstwo Funduszy i Polityki Regionalnej</a:t>
            </a:r>
            <a:br>
              <a:rPr lang="pl-PL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Departament Współpracy Terytorialnej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Wydział Współpracy Transnarodowej i Międzyregionalnej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ul. Słowackiego 13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40-094 Katowice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tel. +48 22 273 81 75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e-mail: </a:t>
            </a:r>
            <a:r>
              <a:rPr lang="pl-PL" sz="1600" dirty="0">
                <a:solidFill>
                  <a:schemeClr val="accent6">
                    <a:lumMod val="75000"/>
                  </a:schemeClr>
                </a:solidFill>
                <a:hlinkClick r:id="rId4"/>
              </a:rPr>
              <a:t>IE@mfipr.gov.pl</a:t>
            </a:r>
            <a:endParaRPr lang="pl-PL" sz="16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pl-PL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61140289-5058-4794-B346-CC8753607C84}"/>
              </a:ext>
            </a:extLst>
          </p:cNvPr>
          <p:cNvSpPr/>
          <p:nvPr/>
        </p:nvSpPr>
        <p:spPr>
          <a:xfrm>
            <a:off x="1220814" y="4734854"/>
            <a:ext cx="1274786" cy="7198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accent6">
                    <a:lumMod val="75000"/>
                  </a:schemeClr>
                </a:solidFill>
              </a:rPr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236295796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8685159-65AC-4F34-8FA0-1977C1522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7448" y="1844824"/>
            <a:ext cx="9721080" cy="20882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Podkreśla kluczową rolę, jaką miasta odgrywają w obliczu coraz bardziej złożonych przemian społecznych. Program pomaga miastom wypracować praktyczne, innowacyjne i zrównoważone metody, łączące wymiary ekonomiczny, społeczny i środowiskowy. Umożliwia dzielenie się dobrymi praktykami i zdobytymi doświadczeniami.</a:t>
            </a:r>
          </a:p>
        </p:txBody>
      </p:sp>
      <p:pic>
        <p:nvPicPr>
          <p:cNvPr id="8" name="1. LOGO UMWP" descr="Na grafice widać informację o budżecie programu Interreg Południowy Bałtyk na lata 2021-2027, informację o gotowości programu - II kwartał 2022 oraz informację o możliwości realizacji projektów seed money" title="Grafika informacyjn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2. TYTUŁ ISBP2021-2027 (2)"/>
          <p:cNvSpPr txBox="1">
            <a:spLocks/>
          </p:cNvSpPr>
          <p:nvPr/>
        </p:nvSpPr>
        <p:spPr>
          <a:xfrm>
            <a:off x="8328248" y="980728"/>
            <a:ext cx="309634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URBACT</a:t>
            </a:r>
          </a:p>
        </p:txBody>
      </p:sp>
      <p:pic>
        <p:nvPicPr>
          <p:cNvPr id="4098" name="Picture 2" descr="https://programymiedzynarodowe.pomorskie.eu/wp-content/uploads/2021/08/LOGO-URBACT.jpg">
            <a:extLst>
              <a:ext uri="{FF2B5EF4-FFF2-40B4-BE49-F238E27FC236}">
                <a16:creationId xmlns:a16="http://schemas.microsoft.com/office/drawing/2014/main" id="{BDB5A245-1F96-4CFD-88CC-D2D74479C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3512603"/>
            <a:ext cx="2664296" cy="112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6FE46562-CBBF-40BD-90C7-EF1B05A0F321}"/>
              </a:ext>
            </a:extLst>
          </p:cNvPr>
          <p:cNvSpPr/>
          <p:nvPr/>
        </p:nvSpPr>
        <p:spPr>
          <a:xfrm>
            <a:off x="2648395" y="4852465"/>
            <a:ext cx="783309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B73FC840-4276-471F-9825-92106FF38310}"/>
              </a:ext>
            </a:extLst>
          </p:cNvPr>
          <p:cNvSpPr/>
          <p:nvPr/>
        </p:nvSpPr>
        <p:spPr>
          <a:xfrm>
            <a:off x="3584499" y="4221089"/>
            <a:ext cx="3879653" cy="165618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Krajowy Punkt Kontaktowy</a:t>
            </a:r>
            <a:br>
              <a:rPr lang="pl-PL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Aldo Vargas Tetmajer-Koordynator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tel. +48 501 927 665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e-mail: </a:t>
            </a:r>
            <a:r>
              <a:rPr lang="pl-PL" sz="1600" dirty="0">
                <a:solidFill>
                  <a:schemeClr val="accent6">
                    <a:lumMod val="75000"/>
                  </a:schemeClr>
                </a:solidFill>
                <a:hlinkClick r:id="rId4"/>
              </a:rPr>
              <a:t>info@urbact.pl</a:t>
            </a:r>
            <a:endParaRPr lang="pl-PL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l-PL" sz="1600" dirty="0">
                <a:hlinkClick r:id="rId5"/>
              </a:rPr>
              <a:t>https://www.urbact.pl</a:t>
            </a:r>
            <a:endParaRPr lang="pl-PL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2045C3FE-E0D8-4E24-8F4F-E8573937EFA4}"/>
              </a:ext>
            </a:extLst>
          </p:cNvPr>
          <p:cNvSpPr/>
          <p:nvPr/>
        </p:nvSpPr>
        <p:spPr>
          <a:xfrm>
            <a:off x="1271465" y="4734854"/>
            <a:ext cx="1224136" cy="7198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accent6">
                    <a:lumMod val="75000"/>
                  </a:schemeClr>
                </a:solidFill>
              </a:rPr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311415628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. LOGO UMW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5C81507-103B-4E0E-8708-A66364428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240" y="980728"/>
            <a:ext cx="3600400" cy="668952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accent2">
                    <a:lumMod val="75000"/>
                  </a:schemeClr>
                </a:solidFill>
              </a:rPr>
              <a:t>         </a:t>
            </a:r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ESPON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920CD3E-546A-491D-9CB1-96F976BF5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3432" y="1780233"/>
            <a:ext cx="9937104" cy="1800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Program ukierunkowany jest na promocję i wspieranie europejskiego wymiaru terytorialnego w zakresie rozwoju i współpracy poprzez dostarczanie wyników badań, transfer wiedzy oraz informacji dla przedstawicieli władz publicznych oraz innych podmiotów zajmujących się kształtowaniem polityk na wszystkich szczeblach.</a:t>
            </a:r>
          </a:p>
        </p:txBody>
      </p:sp>
      <p:pic>
        <p:nvPicPr>
          <p:cNvPr id="5122" name="Picture 2" descr="https://programymiedzynarodowe.pomorskie.eu/wp-content/uploads/2021/04/logo-Espon.jpg">
            <a:extLst>
              <a:ext uri="{FF2B5EF4-FFF2-40B4-BE49-F238E27FC236}">
                <a16:creationId xmlns:a16="http://schemas.microsoft.com/office/drawing/2014/main" id="{36702638-E40E-44A9-9C29-FE7A95F9A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3580433"/>
            <a:ext cx="2466275" cy="109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99038723-B0FA-48F5-BEC9-78D9F453329C}"/>
              </a:ext>
            </a:extLst>
          </p:cNvPr>
          <p:cNvSpPr/>
          <p:nvPr/>
        </p:nvSpPr>
        <p:spPr>
          <a:xfrm>
            <a:off x="2648395" y="4852465"/>
            <a:ext cx="783309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F9B08018-967D-41C5-8074-12261F7F490B}"/>
              </a:ext>
            </a:extLst>
          </p:cNvPr>
          <p:cNvSpPr/>
          <p:nvPr/>
        </p:nvSpPr>
        <p:spPr>
          <a:xfrm>
            <a:off x="3584499" y="4221089"/>
            <a:ext cx="4095677" cy="165618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Krajowy Punkt Kontaktowy</a:t>
            </a:r>
            <a:br>
              <a:rPr lang="pl-PL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Ministerstwo Funduszy i Polityki Regionalnej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ul. Wspólna 2/4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00-926 Warszawa</a:t>
            </a:r>
          </a:p>
          <a:p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e-mail: </a:t>
            </a:r>
            <a:r>
              <a:rPr lang="pl-PL" sz="1600" dirty="0">
                <a:hlinkClick r:id="rId4"/>
              </a:rPr>
              <a:t>espon@mfipr.gov.pl</a:t>
            </a:r>
            <a:endParaRPr lang="pl-PL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76AC9D54-6462-4C76-8613-4DCC382A86EC}"/>
              </a:ext>
            </a:extLst>
          </p:cNvPr>
          <p:cNvSpPr/>
          <p:nvPr/>
        </p:nvSpPr>
        <p:spPr>
          <a:xfrm>
            <a:off x="1271465" y="4734854"/>
            <a:ext cx="1224136" cy="7198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accent6">
                    <a:lumMod val="75000"/>
                  </a:schemeClr>
                </a:solidFill>
              </a:rPr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199845413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810CB9-EE09-44B8-AAD1-6AB966BC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1340768"/>
            <a:ext cx="10226352" cy="180020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Wybrane programy centralnie zarządzane przez Komisję Europejską</a:t>
            </a:r>
          </a:p>
        </p:txBody>
      </p:sp>
      <p:pic>
        <p:nvPicPr>
          <p:cNvPr id="3" name="1. LOGO UMWP">
            <a:extLst>
              <a:ext uri="{FF2B5EF4-FFF2-40B4-BE49-F238E27FC236}">
                <a16:creationId xmlns:a16="http://schemas.microsoft.com/office/drawing/2014/main" id="{216112B9-6E8F-4F68-8FE8-4436A2AC7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53925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2959</TotalTime>
  <Words>1285</Words>
  <Application>Microsoft Office PowerPoint</Application>
  <PresentationFormat>Panoramiczny</PresentationFormat>
  <Paragraphs>131</Paragraphs>
  <Slides>21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 Programy Interreg,  programy Komisji Europejskiej  oraz Fundusze Norweskie i EOG</vt:lpstr>
      <vt:lpstr>Wybrane Programy Europejskiej Współpracy Terytorialnej / Interreg</vt:lpstr>
      <vt:lpstr>Prezentacja programu PowerPoint</vt:lpstr>
      <vt:lpstr>Interreg Region Morza Bałtyckiego</vt:lpstr>
      <vt:lpstr>Interreg Europa Środkowa</vt:lpstr>
      <vt:lpstr>Interreg Europa</vt:lpstr>
      <vt:lpstr>Prezentacja programu PowerPoint</vt:lpstr>
      <vt:lpstr>         ESPON</vt:lpstr>
      <vt:lpstr>Wybrane programy centralnie zarządzane przez Komisję Europejską</vt:lpstr>
      <vt:lpstr>Horyzont Europa</vt:lpstr>
      <vt:lpstr>EU4Health</vt:lpstr>
      <vt:lpstr>LIFE</vt:lpstr>
      <vt:lpstr>ERASMUS+</vt:lpstr>
      <vt:lpstr>CEF - Connecting Europe Facility</vt:lpstr>
      <vt:lpstr>Kreatywna Europa</vt:lpstr>
      <vt:lpstr>SMP - Single Market Programme</vt:lpstr>
      <vt:lpstr>Fundusze norweskie i EOG</vt:lpstr>
      <vt:lpstr>Fundusze norweskie i EOG</vt:lpstr>
      <vt:lpstr>Referat Programów Międzynarodowych</vt:lpstr>
      <vt:lpstr>Prezentacja programu PowerPoint</vt:lpstr>
      <vt:lpstr>Dziękujemy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 z elementami dostępności dla ON</dc:title>
  <dc:subject>dostepność we wzorze prezentacji ppt</dc:subject>
  <dc:creator>Anna Bizub-jechna</dc:creator>
  <cp:keywords>szablon prezentacji</cp:keywords>
  <cp:lastModifiedBy>Skroban-Kryśkiewicz Agnieszka</cp:lastModifiedBy>
  <cp:revision>230</cp:revision>
  <dcterms:created xsi:type="dcterms:W3CDTF">2016-05-20T13:17:07Z</dcterms:created>
  <dcterms:modified xsi:type="dcterms:W3CDTF">2023-04-06T10:47:37Z</dcterms:modified>
</cp:coreProperties>
</file>