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3" r:id="rId3"/>
    <p:sldId id="314" r:id="rId4"/>
    <p:sldId id="296" r:id="rId5"/>
    <p:sldId id="299" r:id="rId6"/>
    <p:sldId id="301" r:id="rId7"/>
    <p:sldId id="302" r:id="rId8"/>
    <p:sldId id="303" r:id="rId9"/>
    <p:sldId id="304" r:id="rId10"/>
    <p:sldId id="305" r:id="rId11"/>
    <p:sldId id="306" r:id="rId12"/>
    <p:sldId id="308" r:id="rId13"/>
    <p:sldId id="309" r:id="rId14"/>
    <p:sldId id="310" r:id="rId15"/>
    <p:sldId id="267" r:id="rId16"/>
    <p:sldId id="292" r:id="rId17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5FC586F0-5405-4730-B283-5574D5948A32}">
          <p14:sldIdLst>
            <p14:sldId id="256"/>
          </p14:sldIdLst>
        </p14:section>
        <p14:section name="Region Morza Bałtyckiego" id="{60F0541B-E1D2-46F0-9D0D-8321C19ED82D}">
          <p14:sldIdLst>
            <p14:sldId id="313"/>
            <p14:sldId id="314"/>
            <p14:sldId id="296"/>
            <p14:sldId id="299"/>
            <p14:sldId id="301"/>
            <p14:sldId id="302"/>
            <p14:sldId id="303"/>
            <p14:sldId id="304"/>
            <p14:sldId id="305"/>
            <p14:sldId id="306"/>
            <p14:sldId id="308"/>
            <p14:sldId id="309"/>
            <p14:sldId id="310"/>
          </p14:sldIdLst>
        </p14:section>
        <p14:section name="Zakończenie kontakty" id="{3547304A-4FA8-42C6-AE2D-DAB446DEC2EC}">
          <p14:sldIdLst>
            <p14:sldId id="267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185"/>
    <a:srgbClr val="002B82"/>
    <a:srgbClr val="4A206A"/>
    <a:srgbClr val="E31E24"/>
    <a:srgbClr val="F39314"/>
    <a:srgbClr val="2E3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5000" autoAdjust="0"/>
  </p:normalViewPr>
  <p:slideViewPr>
    <p:cSldViewPr showGuides="1">
      <p:cViewPr varScale="1">
        <p:scale>
          <a:sx n="88" d="100"/>
          <a:sy n="88" d="100"/>
        </p:scale>
        <p:origin x="108" y="402"/>
      </p:cViewPr>
      <p:guideLst>
        <p:guide orient="horz" pos="1752"/>
        <p:guide pos="665"/>
      </p:guideLst>
    </p:cSldViewPr>
  </p:slideViewPr>
  <p:outlineViewPr>
    <p:cViewPr>
      <p:scale>
        <a:sx n="33" d="100"/>
        <a:sy n="33" d="100"/>
      </p:scale>
      <p:origin x="0" y="-5659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8" d="100"/>
          <a:sy n="128" d="100"/>
        </p:scale>
        <p:origin x="4884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A78EB-A17D-4DEB-ADC3-58691BEE7E2B}" type="datetimeFigureOut">
              <a:rPr lang="pl-PL" smtClean="0"/>
              <a:t>2022-01-12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29776-1C07-4EBA-9860-AFD6840558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2014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1A48C-7AB4-4432-82D3-5020B422F8CB}" type="datetimeFigureOut">
              <a:rPr lang="pl-PL" smtClean="0"/>
              <a:t>2022-01-12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1A6A5-6D4E-4617-A015-458F3EFD4B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27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/>
              <a:t>Nowy Interreg Region Morza Bałtyckiego zaprasza do kontynuowania dotychczasowej współpracy i działania w nowych partnerstwach instytucje </a:t>
            </a:r>
            <a:r>
              <a:rPr lang="pl-PL" altLang="pl-PL" b="1" smtClean="0"/>
              <a:t>z całej </a:t>
            </a:r>
            <a:r>
              <a:rPr lang="pl-PL" altLang="pl-PL" smtClean="0"/>
              <a:t>Polski. Zakres tematyczny programu obejmuje kwestie istotne nie tylko dla północnych, nadbałtyckich województw. Odporność gospodarki dzięki innowacyjnym rozwiązaniom, lepsze usługi publiczne, efektywność energetyczna i korzystanie z odnawialnych źródeł, odpowiednie reagowanie na wyzwania klimatyczne, recykling – to tylko przykłady tematów, które z powodzeniem mogą podejmować beneficjenci niezależnie od usytuowania wobec morza. </a:t>
            </a:r>
          </a:p>
          <a:p>
            <a:endParaRPr lang="pl-PL" altLang="pl-PL" smtClean="0"/>
          </a:p>
          <a:p>
            <a:r>
              <a:rPr lang="pl-PL" altLang="pl-PL" smtClean="0"/>
              <a:t>Program współgra ze Strategią Unii Europejskiej dla regionu Morza Bałtyckiego - przyczynia się do realizacji jej celów merytorycznych,  zapewnia jej promocję i wsparcie dla koordynatorów. </a:t>
            </a:r>
          </a:p>
          <a:p>
            <a:endParaRPr lang="pl-PL" altLang="pl-PL" smtClean="0"/>
          </a:p>
          <a:p>
            <a:r>
              <a:rPr lang="pl-PL" altLang="pl-PL" smtClean="0"/>
              <a:t>W porównaniu z okresem 2014-2020 modyfikacji uległ obszar programu (wyłączone 2 północne regiony Norwegii). Budżet jest mniejszy niż dotychczas, o ok. 14 milionów euro z EFRR.</a:t>
            </a:r>
          </a:p>
          <a:p>
            <a:endParaRPr lang="pl-PL" altLang="pl-PL" smtClean="0"/>
          </a:p>
        </p:txBody>
      </p:sp>
      <p:sp>
        <p:nvSpPr>
          <p:cNvPr id="2283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8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0C9330-A12C-487C-A753-7B689DCA3B6E}" type="slidenum">
              <a:rPr lang="pl-PL" altLang="pl-PL"/>
              <a:pPr eaLnBrk="1" hangingPunct="1">
                <a:spcBef>
                  <a:spcPct val="0"/>
                </a:spcBef>
              </a:pPr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15310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z="1000" smtClean="0"/>
          </a:p>
        </p:txBody>
      </p:sp>
      <p:sp>
        <p:nvSpPr>
          <p:cNvPr id="229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28B8B5-3581-4A9E-BB09-2D5E18E29EEB}" type="slidenum">
              <a:rPr lang="de-AT" altLang="pl-PL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de-AT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06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0240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2022-01-12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566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2022-01-12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195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2022-01-12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3047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_obraz+tekst_MFiP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5327651" y="260351"/>
            <a:ext cx="6625167" cy="63373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5" rIns="121909" bIns="60955" anchor="ctr"/>
          <a:lstStyle/>
          <a:p>
            <a:pPr algn="ctr">
              <a:defRPr/>
            </a:pPr>
            <a:endParaRPr lang="pl-PL" sz="2400"/>
          </a:p>
        </p:txBody>
      </p:sp>
      <p:sp>
        <p:nvSpPr>
          <p:cNvPr id="6" name="Prostokąt 5"/>
          <p:cNvSpPr/>
          <p:nvPr userDrawn="1"/>
        </p:nvSpPr>
        <p:spPr>
          <a:xfrm>
            <a:off x="6096000" y="1221318"/>
            <a:ext cx="6096000" cy="441536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5" rIns="121909" bIns="60955" anchor="ctr"/>
          <a:lstStyle/>
          <a:p>
            <a:pPr algn="ctr">
              <a:defRPr/>
            </a:pPr>
            <a:endParaRPr lang="pl-PL" sz="2400"/>
          </a:p>
        </p:txBody>
      </p:sp>
      <p:sp>
        <p:nvSpPr>
          <p:cNvPr id="8" name="Tytuł 1"/>
          <p:cNvSpPr txBox="1">
            <a:spLocks/>
          </p:cNvSpPr>
          <p:nvPr userDrawn="1"/>
        </p:nvSpPr>
        <p:spPr bwMode="auto">
          <a:xfrm>
            <a:off x="143934" y="6212418"/>
            <a:ext cx="6239933" cy="577849"/>
          </a:xfrm>
          <a:prstGeom prst="rect">
            <a:avLst/>
          </a:prstGeom>
          <a:noFill/>
          <a:ln>
            <a:noFill/>
          </a:ln>
          <a:extLst/>
        </p:spPr>
        <p:txBody>
          <a:bodyPr lIns="121909" tIns="60955" rIns="121909" bIns="60955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1600" dirty="0" smtClean="0">
                <a:solidFill>
                  <a:schemeClr val="tx2"/>
                </a:solidFill>
              </a:rPr>
              <a:t>MINISTERSTWO FUNDUSZY I POLITYKI REGIONALNEJ</a:t>
            </a:r>
            <a:endParaRPr lang="pl-PL" sz="1600" dirty="0">
              <a:solidFill>
                <a:schemeClr val="tx2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766885" y="3236979"/>
            <a:ext cx="4802915" cy="1752600"/>
          </a:xfrm>
        </p:spPr>
        <p:txBody>
          <a:bodyPr/>
          <a:lstStyle>
            <a:lvl1pPr marL="0" indent="0" algn="r">
              <a:buNone/>
              <a:defRPr sz="1867">
                <a:solidFill>
                  <a:schemeClr val="bg1"/>
                </a:solidFill>
              </a:defRPr>
            </a:lvl1pPr>
            <a:lvl2pPr marL="609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0"/>
          </p:nvPr>
        </p:nvSpPr>
        <p:spPr>
          <a:xfrm>
            <a:off x="239184" y="260357"/>
            <a:ext cx="3937000" cy="547290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Lato Heavy"/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7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8880309" y="2276875"/>
            <a:ext cx="2708672" cy="673364"/>
          </a:xfrm>
        </p:spPr>
        <p:txBody>
          <a:bodyPr/>
          <a:lstStyle>
            <a:lvl1pPr marL="0" indent="0" algn="r">
              <a:buNone/>
              <a:defRPr sz="1867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81439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or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39">
            <a:extLst/>
          </p:cNvPr>
          <p:cNvSpPr/>
          <p:nvPr userDrawn="1"/>
        </p:nvSpPr>
        <p:spPr>
          <a:xfrm>
            <a:off x="4478867" y="2127251"/>
            <a:ext cx="3583517" cy="3706283"/>
          </a:xfrm>
          <a:prstGeom prst="roundRect">
            <a:avLst>
              <a:gd name="adj" fmla="val 2842"/>
            </a:avLst>
          </a:prstGeom>
          <a:solidFill>
            <a:srgbClr val="8AB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srgbClr val="FFFFFF"/>
              </a:solidFill>
            </a:endParaRPr>
          </a:p>
        </p:txBody>
      </p:sp>
      <p:sp>
        <p:nvSpPr>
          <p:cNvPr id="13" name="Rectangle: Rounded Corners 39">
            <a:extLst/>
          </p:cNvPr>
          <p:cNvSpPr/>
          <p:nvPr userDrawn="1"/>
        </p:nvSpPr>
        <p:spPr>
          <a:xfrm>
            <a:off x="624418" y="2127251"/>
            <a:ext cx="3583516" cy="3706283"/>
          </a:xfrm>
          <a:prstGeom prst="roundRect">
            <a:avLst>
              <a:gd name="adj" fmla="val 2842"/>
            </a:avLst>
          </a:prstGeom>
          <a:solidFill>
            <a:srgbClr val="004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srgbClr val="FFFFFF"/>
              </a:solidFill>
            </a:endParaRPr>
          </a:p>
        </p:txBody>
      </p:sp>
      <p:sp>
        <p:nvSpPr>
          <p:cNvPr id="14" name="Rectangle: Rounded Corners 39">
            <a:extLst/>
          </p:cNvPr>
          <p:cNvSpPr/>
          <p:nvPr userDrawn="1"/>
        </p:nvSpPr>
        <p:spPr>
          <a:xfrm>
            <a:off x="8341785" y="2127251"/>
            <a:ext cx="3585633" cy="3706283"/>
          </a:xfrm>
          <a:prstGeom prst="roundRect">
            <a:avLst>
              <a:gd name="adj" fmla="val 2842"/>
            </a:avLst>
          </a:prstGeom>
          <a:solidFill>
            <a:srgbClr val="007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3524" y="385699"/>
            <a:ext cx="7376011" cy="5508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004E84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de-AT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971346" y="2410217"/>
            <a:ext cx="571500" cy="5302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de-AT" noProof="0" dirty="0"/>
          </a:p>
        </p:txBody>
      </p:sp>
      <p:sp>
        <p:nvSpPr>
          <p:cNvPr id="88" name="Textplatzhalter 2"/>
          <p:cNvSpPr>
            <a:spLocks noGrp="1"/>
          </p:cNvSpPr>
          <p:nvPr>
            <p:ph type="body" sz="quarter" idx="25"/>
          </p:nvPr>
        </p:nvSpPr>
        <p:spPr>
          <a:xfrm>
            <a:off x="841643" y="3122658"/>
            <a:ext cx="2759539" cy="55399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>
              <a:defRPr sz="3067"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0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857141" y="4048091"/>
            <a:ext cx="2744040" cy="113603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</p:txBody>
      </p:sp>
      <p:sp>
        <p:nvSpPr>
          <p:cNvPr id="91" name="Bildplatzhalter 3"/>
          <p:cNvSpPr>
            <a:spLocks noGrp="1"/>
          </p:cNvSpPr>
          <p:nvPr>
            <p:ph type="pic" sz="quarter" idx="27"/>
          </p:nvPr>
        </p:nvSpPr>
        <p:spPr>
          <a:xfrm>
            <a:off x="4821226" y="2303125"/>
            <a:ext cx="571500" cy="5302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de-AT" noProof="0" dirty="0"/>
          </a:p>
        </p:txBody>
      </p:sp>
      <p:sp>
        <p:nvSpPr>
          <p:cNvPr id="92" name="Textplatzhalter 2"/>
          <p:cNvSpPr>
            <a:spLocks noGrp="1"/>
          </p:cNvSpPr>
          <p:nvPr>
            <p:ph type="body" sz="quarter" idx="28"/>
          </p:nvPr>
        </p:nvSpPr>
        <p:spPr>
          <a:xfrm>
            <a:off x="4691523" y="3015565"/>
            <a:ext cx="2759539" cy="55399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>
              <a:defRPr sz="3067"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3" name="Textplatzhalter 2"/>
          <p:cNvSpPr>
            <a:spLocks noGrp="1"/>
          </p:cNvSpPr>
          <p:nvPr>
            <p:ph type="body" sz="quarter" idx="29"/>
          </p:nvPr>
        </p:nvSpPr>
        <p:spPr>
          <a:xfrm>
            <a:off x="4707021" y="3940997"/>
            <a:ext cx="2744040" cy="113603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</p:txBody>
      </p:sp>
      <p:sp>
        <p:nvSpPr>
          <p:cNvPr id="94" name="Bildplatzhalter 3"/>
          <p:cNvSpPr>
            <a:spLocks noGrp="1"/>
          </p:cNvSpPr>
          <p:nvPr>
            <p:ph type="pic" sz="quarter" idx="30"/>
          </p:nvPr>
        </p:nvSpPr>
        <p:spPr>
          <a:xfrm>
            <a:off x="8703302" y="2303125"/>
            <a:ext cx="571500" cy="5302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de-AT" noProof="0" dirty="0"/>
          </a:p>
        </p:txBody>
      </p:sp>
      <p:sp>
        <p:nvSpPr>
          <p:cNvPr id="95" name="Textplatzhalter 2"/>
          <p:cNvSpPr>
            <a:spLocks noGrp="1"/>
          </p:cNvSpPr>
          <p:nvPr>
            <p:ph type="body" sz="quarter" idx="31"/>
          </p:nvPr>
        </p:nvSpPr>
        <p:spPr>
          <a:xfrm>
            <a:off x="8573599" y="3015565"/>
            <a:ext cx="2759539" cy="55399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>
              <a:defRPr sz="3067"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6" name="Textplatzhalter 2"/>
          <p:cNvSpPr>
            <a:spLocks noGrp="1"/>
          </p:cNvSpPr>
          <p:nvPr>
            <p:ph type="body" sz="quarter" idx="32"/>
          </p:nvPr>
        </p:nvSpPr>
        <p:spPr>
          <a:xfrm>
            <a:off x="8589097" y="3940997"/>
            <a:ext cx="2744040" cy="113603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 algn="r" defTabSz="1219170" fontAlgn="base">
              <a:spcBef>
                <a:spcPct val="0"/>
              </a:spcBef>
              <a:spcAft>
                <a:spcPct val="0"/>
              </a:spcAft>
              <a:defRPr sz="1467">
                <a:solidFill>
                  <a:srgbClr val="004E84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n-NO"/>
              <a:t>Webinar "Water-smart societies"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0171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2022-01-12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475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2022-01-12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66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2022-01-12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856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2022-01-12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512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2022-01-12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032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2022-01-12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521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2022-01-12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55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2022-01-12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824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tytułu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7502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-baltic.e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ewt.gov.pl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15480" y="5994326"/>
            <a:ext cx="9144000" cy="863674"/>
          </a:xfrm>
        </p:spPr>
        <p:txBody>
          <a:bodyPr>
            <a:normAutofit/>
          </a:bodyPr>
          <a:lstStyle/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Spotkanie on-line, 14 stycznia 2022 roku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983432" y="1628800"/>
            <a:ext cx="10225136" cy="428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pl-PL" altLang="pl-PL" sz="2800" b="1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Zasady pierwszego naboru INTERREG Region Morza Bałtyckiego 2021-2027</a:t>
            </a:r>
          </a:p>
          <a:p>
            <a:pPr algn="ctr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defRPr/>
            </a:pPr>
            <a:endParaRPr lang="pl-PL" altLang="pl-PL" sz="2800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pl-PL" altLang="pl-PL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Cel, </a:t>
            </a:r>
            <a:r>
              <a:rPr lang="pl-PL" altLang="pl-PL" sz="2800" b="1" kern="0" smtClean="0">
                <a:latin typeface="Arial" panose="020B0604020202020204" pitchFamily="34" charset="0"/>
                <a:cs typeface="Arial" panose="020B0604020202020204" pitchFamily="34" charset="0"/>
              </a:rPr>
              <a:t>założenia programu </a:t>
            </a:r>
            <a:r>
              <a:rPr lang="pl-PL" altLang="pl-PL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 zakres </a:t>
            </a:r>
            <a:r>
              <a:rPr lang="pl-PL" altLang="pl-PL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tematyczny projektów </a:t>
            </a:r>
          </a:p>
          <a:p>
            <a:pPr algn="ctr">
              <a:lnSpc>
                <a:spcPct val="130000"/>
              </a:lnSpc>
              <a:defRPr/>
            </a:pPr>
            <a:endParaRPr lang="pl-PL" altLang="pl-PL" sz="2000" i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  <a:defRPr/>
            </a:pPr>
            <a:endParaRPr lang="pl-PL" altLang="pl-PL" sz="2000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defRPr/>
            </a:pPr>
            <a:r>
              <a:rPr lang="pl-PL" altLang="pl-PL" i="1" kern="0" dirty="0"/>
              <a:t/>
            </a:r>
            <a:br>
              <a:rPr lang="pl-PL" altLang="pl-PL" i="1" kern="0" dirty="0"/>
            </a:br>
            <a:endParaRPr lang="pl-PL" altLang="pl-PL" sz="2400" kern="0" dirty="0"/>
          </a:p>
        </p:txBody>
      </p:sp>
    </p:spTree>
    <p:extLst>
      <p:ext uri="{BB962C8B-B14F-4D97-AF65-F5344CB8AC3E}">
        <p14:creationId xmlns:p14="http://schemas.microsoft.com/office/powerpoint/2010/main" val="3040651819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476672"/>
            <a:ext cx="11764641" cy="5949280"/>
          </a:xfrm>
          <a:prstGeom prst="rect">
            <a:avLst/>
          </a:prstGeom>
        </p:spPr>
      </p:pic>
      <p:sp>
        <p:nvSpPr>
          <p:cNvPr id="3" name="IBSR 2021-2027"/>
          <p:cNvSpPr txBox="1">
            <a:spLocks/>
          </p:cNvSpPr>
          <p:nvPr/>
        </p:nvSpPr>
        <p:spPr>
          <a:xfrm>
            <a:off x="2639616" y="6353944"/>
            <a:ext cx="8805664" cy="5040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pl-PL" sz="900" b="1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Źródło: Ministerstwo Funduszy i Polityki Regionalnej</a:t>
            </a:r>
            <a:endParaRPr lang="pl-PL" sz="900" b="1" i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678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11" y="365125"/>
            <a:ext cx="11010554" cy="5976664"/>
          </a:xfrm>
          <a:prstGeom prst="rect">
            <a:avLst/>
          </a:prstGeom>
        </p:spPr>
      </p:pic>
      <p:sp>
        <p:nvSpPr>
          <p:cNvPr id="8" name="IBSR 2021-2027"/>
          <p:cNvSpPr txBox="1">
            <a:spLocks/>
          </p:cNvSpPr>
          <p:nvPr/>
        </p:nvSpPr>
        <p:spPr>
          <a:xfrm>
            <a:off x="2639616" y="6353944"/>
            <a:ext cx="8805664" cy="5040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pl-PL" sz="900" b="1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Źródło: Ministerstwo Funduszy i Polityki Regionalnej</a:t>
            </a:r>
            <a:endParaRPr lang="pl-PL" sz="900" b="1" i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66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19" y="285006"/>
            <a:ext cx="11155705" cy="6099995"/>
          </a:xfrm>
          <a:prstGeom prst="rect">
            <a:avLst/>
          </a:prstGeom>
        </p:spPr>
      </p:pic>
      <p:sp>
        <p:nvSpPr>
          <p:cNvPr id="8" name="IBSR 2021-2027"/>
          <p:cNvSpPr txBox="1">
            <a:spLocks/>
          </p:cNvSpPr>
          <p:nvPr/>
        </p:nvSpPr>
        <p:spPr>
          <a:xfrm>
            <a:off x="2639616" y="6353944"/>
            <a:ext cx="8805664" cy="5040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pl-PL" sz="900" b="1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Źródło: Ministerstwo Funduszy i Polityki Regionalnej</a:t>
            </a:r>
            <a:endParaRPr lang="pl-PL" sz="900" b="1" i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15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337538"/>
            <a:ext cx="11161240" cy="6043789"/>
          </a:xfrm>
          <a:prstGeom prst="rect">
            <a:avLst/>
          </a:prstGeom>
        </p:spPr>
      </p:pic>
      <p:sp>
        <p:nvSpPr>
          <p:cNvPr id="8" name="IBSR 2021-2027"/>
          <p:cNvSpPr txBox="1">
            <a:spLocks/>
          </p:cNvSpPr>
          <p:nvPr/>
        </p:nvSpPr>
        <p:spPr>
          <a:xfrm>
            <a:off x="2639616" y="6353944"/>
            <a:ext cx="8805664" cy="5040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pl-PL" sz="900" b="1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Źródło: Ministerstwo Funduszy i Polityki Regionalnej</a:t>
            </a:r>
            <a:endParaRPr lang="pl-PL" sz="900" b="1" i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531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68" y="260648"/>
            <a:ext cx="11377264" cy="6163397"/>
          </a:xfrm>
          <a:prstGeom prst="rect">
            <a:avLst/>
          </a:prstGeom>
        </p:spPr>
      </p:pic>
      <p:sp>
        <p:nvSpPr>
          <p:cNvPr id="8" name="IBSR 2021-2027"/>
          <p:cNvSpPr txBox="1">
            <a:spLocks/>
          </p:cNvSpPr>
          <p:nvPr/>
        </p:nvSpPr>
        <p:spPr>
          <a:xfrm>
            <a:off x="2639616" y="6353944"/>
            <a:ext cx="8805664" cy="5040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pl-PL" sz="900" b="1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Źródło: Ministerstwo Funduszy i Polityki Regionalnej</a:t>
            </a:r>
            <a:endParaRPr lang="pl-PL" sz="900" b="1" i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588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4"/>
          <p:cNvSpPr txBox="1">
            <a:spLocks noChangeArrowheads="1"/>
          </p:cNvSpPr>
          <p:nvPr/>
        </p:nvSpPr>
        <p:spPr bwMode="auto">
          <a:xfrm>
            <a:off x="10458451" y="6453189"/>
            <a:ext cx="1631949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 sz="1000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239184" y="1125538"/>
            <a:ext cx="10877549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</a:pPr>
            <a:endParaRPr lang="pl-PL" altLang="pl-PL" sz="4000" b="1" u="sng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55840" y="-99392"/>
            <a:ext cx="7056784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Tytuł slajdu (8)</a:t>
            </a:r>
          </a:p>
        </p:txBody>
      </p:sp>
      <p:grpSp>
        <p:nvGrpSpPr>
          <p:cNvPr id="6" name="PROGRAMY"/>
          <p:cNvGrpSpPr/>
          <p:nvPr/>
        </p:nvGrpSpPr>
        <p:grpSpPr>
          <a:xfrm>
            <a:off x="551384" y="1226171"/>
            <a:ext cx="10972392" cy="3168352"/>
            <a:chOff x="551384" y="1226171"/>
            <a:chExt cx="10972392" cy="3168352"/>
          </a:xfrm>
        </p:grpSpPr>
        <p:sp>
          <p:nvSpPr>
            <p:cNvPr id="7" name="TŁO STRON"/>
            <p:cNvSpPr/>
            <p:nvPr/>
          </p:nvSpPr>
          <p:spPr>
            <a:xfrm>
              <a:off x="551384" y="1226171"/>
              <a:ext cx="10972392" cy="31683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8" name="STRONY KRAJOWE"/>
            <p:cNvSpPr txBox="1"/>
            <p:nvPr/>
          </p:nvSpPr>
          <p:spPr>
            <a:xfrm>
              <a:off x="1886118" y="1674343"/>
              <a:ext cx="856895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800" b="1" dirty="0" smtClean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www.interreg-baltic.eu</a:t>
              </a:r>
              <a:endParaRPr lang="pl-PL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pl-PL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l-PL" sz="2800" b="1" dirty="0" smtClean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www.ewt.gov.pl</a:t>
              </a:r>
              <a:endParaRPr lang="pl-PL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pl-PL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l-PL" sz="28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www.programymiedzynarodowe.pomorskie.eu</a:t>
              </a:r>
            </a:p>
          </p:txBody>
        </p:sp>
      </p:grpSp>
      <p:sp>
        <p:nvSpPr>
          <p:cNvPr id="3" name="Prostokąt 2"/>
          <p:cNvSpPr/>
          <p:nvPr/>
        </p:nvSpPr>
        <p:spPr>
          <a:xfrm>
            <a:off x="4910457" y="375635"/>
            <a:ext cx="62062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Strony </a:t>
            </a:r>
            <a:r>
              <a:rPr lang="pl-PL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internetowe</a:t>
            </a:r>
          </a:p>
          <a:p>
            <a:pPr algn="r"/>
            <a:endParaRPr lang="pl-PL" b="1" kern="0" dirty="0"/>
          </a:p>
        </p:txBody>
      </p:sp>
      <p:pic>
        <p:nvPicPr>
          <p:cNvPr id="13" name="Picture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7588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192926"/>
            <a:ext cx="7078827" cy="129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607029" y="3140967"/>
            <a:ext cx="9144000" cy="1089543"/>
          </a:xfrm>
        </p:spPr>
        <p:txBody>
          <a:bodyPr>
            <a:normAutofit/>
          </a:bodyPr>
          <a:lstStyle/>
          <a:p>
            <a:r>
              <a:rPr lang="pl-PL" sz="5400" b="1" dirty="0"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349509075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Podtytuł 1"/>
          <p:cNvSpPr>
            <a:spLocks noGrp="1"/>
          </p:cNvSpPr>
          <p:nvPr>
            <p:ph type="subTitle" idx="1"/>
          </p:nvPr>
        </p:nvSpPr>
        <p:spPr>
          <a:xfrm>
            <a:off x="6671734" y="2180167"/>
            <a:ext cx="4802717" cy="1752600"/>
          </a:xfrm>
        </p:spPr>
        <p:txBody>
          <a:bodyPr/>
          <a:lstStyle/>
          <a:p>
            <a:pPr algn="ctr"/>
            <a:r>
              <a:rPr lang="pl-PL" altLang="pl-PL" sz="2133"/>
              <a:t>Polska, Dania, Estonia, Finlandia, Łotwa, Litwa, Szwecja, część Niemiec, część Norwegii, część Rosji </a:t>
            </a:r>
            <a:br>
              <a:rPr lang="pl-PL" altLang="pl-PL" sz="2133"/>
            </a:br>
            <a:r>
              <a:rPr lang="pl-PL" altLang="pl-PL" sz="2133"/>
              <a:t>i Białoruś</a:t>
            </a:r>
          </a:p>
          <a:p>
            <a:pPr algn="ctr"/>
            <a:endParaRPr lang="pl-PL" altLang="pl-PL" sz="2400" b="1"/>
          </a:p>
          <a:p>
            <a:endParaRPr lang="pl-PL" altLang="pl-PL" smtClean="0"/>
          </a:p>
        </p:txBody>
      </p:sp>
      <p:sp>
        <p:nvSpPr>
          <p:cNvPr id="206851" name="Symbol zastępczy tekstu 3"/>
          <p:cNvSpPr>
            <a:spLocks noGrp="1"/>
          </p:cNvSpPr>
          <p:nvPr>
            <p:ph type="body" sz="quarter" idx="11"/>
          </p:nvPr>
        </p:nvSpPr>
        <p:spPr>
          <a:xfrm>
            <a:off x="6769100" y="1316567"/>
            <a:ext cx="4148667" cy="673100"/>
          </a:xfrm>
        </p:spPr>
        <p:txBody>
          <a:bodyPr/>
          <a:lstStyle/>
          <a:p>
            <a:pPr algn="ctr"/>
            <a:r>
              <a:rPr lang="pl-PL" altLang="pl-PL" sz="2667" b="1">
                <a:solidFill>
                  <a:srgbClr val="FFFF00"/>
                </a:solidFill>
                <a:latin typeface="Lato Medium"/>
                <a:ea typeface="Lato Medium"/>
                <a:cs typeface="Lato Medium"/>
              </a:rPr>
              <a:t>Zasięg geograficzny</a:t>
            </a:r>
          </a:p>
        </p:txBody>
      </p:sp>
      <p:sp>
        <p:nvSpPr>
          <p:cNvPr id="17413" name="Podtytuł 1"/>
          <p:cNvSpPr txBox="1">
            <a:spLocks/>
          </p:cNvSpPr>
          <p:nvPr/>
        </p:nvSpPr>
        <p:spPr bwMode="auto">
          <a:xfrm>
            <a:off x="6335185" y="3992034"/>
            <a:ext cx="5039783" cy="105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2"/>
                </a:solidFill>
                <a:latin typeface="Lato Medium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r>
              <a:rPr lang="pl-PL" altLang="pl-PL" sz="2667" b="1" dirty="0">
                <a:solidFill>
                  <a:srgbClr val="FFFF00"/>
                </a:solidFill>
                <a:latin typeface="Lato Medium"/>
                <a:ea typeface="Lato Medium"/>
                <a:cs typeface="Lato Medium"/>
              </a:rPr>
              <a:t>Budżet EFRR</a:t>
            </a:r>
            <a:r>
              <a:rPr lang="pl-PL" altLang="pl-PL" sz="2667" b="1" dirty="0">
                <a:solidFill>
                  <a:prstClr val="white"/>
                </a:solidFill>
                <a:latin typeface="Lato Medium"/>
                <a:ea typeface="Lato Medium"/>
                <a:cs typeface="Lato Medium"/>
              </a:rPr>
              <a:t>  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pl-PL" altLang="pl-PL" sz="2133" dirty="0">
                <a:solidFill>
                  <a:prstClr val="white"/>
                </a:solidFill>
                <a:latin typeface="+mn-lt"/>
                <a:ea typeface="Lato Medium"/>
                <a:cs typeface="Lato Medium"/>
              </a:rPr>
              <a:t>ponad 250 mln euro</a:t>
            </a:r>
          </a:p>
          <a:p>
            <a:pPr algn="r">
              <a:buFont typeface="Arial" pitchFamily="34" charset="0"/>
              <a:buNone/>
              <a:defRPr/>
            </a:pPr>
            <a:endParaRPr lang="pl-PL" altLang="pl-PL" sz="1867" dirty="0">
              <a:solidFill>
                <a:schemeClr val="bg1"/>
              </a:solidFill>
            </a:endParaRPr>
          </a:p>
        </p:txBody>
      </p:sp>
      <p:sp>
        <p:nvSpPr>
          <p:cNvPr id="206853" name="Prostokąt 1"/>
          <p:cNvSpPr>
            <a:spLocks noChangeArrowheads="1"/>
          </p:cNvSpPr>
          <p:nvPr/>
        </p:nvSpPr>
        <p:spPr bwMode="auto">
          <a:xfrm>
            <a:off x="5808133" y="260351"/>
            <a:ext cx="6096000" cy="86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Lato Medium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 err="1">
                <a:latin typeface="Lato Heavy"/>
                <a:ea typeface="Lato Heavy"/>
                <a:cs typeface="Lato Heavy"/>
              </a:rPr>
              <a:t>Interreg</a:t>
            </a:r>
            <a:r>
              <a:rPr lang="pl-PL" altLang="pl-PL" sz="2400" b="1" dirty="0">
                <a:latin typeface="Lato Heavy"/>
                <a:ea typeface="Lato Heavy"/>
                <a:cs typeface="Lato Heavy"/>
              </a:rPr>
              <a:t> Region Morza Bałtyckiego 2021-2027</a:t>
            </a:r>
            <a:endParaRPr lang="pl-PL" altLang="pl-PL" sz="2400" dirty="0">
              <a:latin typeface="Calibri" panose="020F0502020204030204" pitchFamily="34" charset="0"/>
            </a:endParaRPr>
          </a:p>
        </p:txBody>
      </p:sp>
      <p:pic>
        <p:nvPicPr>
          <p:cNvPr id="20685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49767"/>
            <a:ext cx="4887384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7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1" y="385234"/>
            <a:ext cx="7757583" cy="55033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l-PL" dirty="0" smtClean="0">
                <a:ea typeface="+mn-ea"/>
                <a:cs typeface="+mn-cs"/>
              </a:rPr>
              <a:t>Założenia programu</a:t>
            </a:r>
            <a:endParaRPr lang="pl-PL" dirty="0">
              <a:ea typeface="+mn-ea"/>
              <a:cs typeface="+mn-cs"/>
            </a:endParaRPr>
          </a:p>
        </p:txBody>
      </p:sp>
      <p:sp>
        <p:nvSpPr>
          <p:cNvPr id="207875" name="Textplatzhalter 3"/>
          <p:cNvSpPr>
            <a:spLocks noGrp="1"/>
          </p:cNvSpPr>
          <p:nvPr>
            <p:ph type="body" sz="quarter" idx="25"/>
          </p:nvPr>
        </p:nvSpPr>
        <p:spPr bwMode="auto">
          <a:xfrm>
            <a:off x="842433" y="2527301"/>
            <a:ext cx="3208867" cy="8593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smtClean="0"/>
              <a:t>Wspieranie</a:t>
            </a:r>
            <a:r>
              <a:rPr lang="en-US" altLang="pl-PL" smtClean="0"/>
              <a:t> </a:t>
            </a:r>
            <a:r>
              <a:rPr lang="pl-PL" altLang="pl-PL" smtClean="0"/>
              <a:t>transformacji</a:t>
            </a:r>
          </a:p>
        </p:txBody>
      </p:sp>
      <p:sp>
        <p:nvSpPr>
          <p:cNvPr id="207876" name="Textplatzhalter 4"/>
          <p:cNvSpPr>
            <a:spLocks noGrp="1"/>
          </p:cNvSpPr>
          <p:nvPr>
            <p:ph type="body" sz="quarter" idx="26"/>
          </p:nvPr>
        </p:nvSpPr>
        <p:spPr bwMode="auto">
          <a:xfrm>
            <a:off x="857252" y="3881967"/>
            <a:ext cx="3194049" cy="16065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pl-PL" altLang="pl-PL" sz="2267"/>
              <a:t>W kierunku</a:t>
            </a:r>
            <a:r>
              <a:rPr lang="en-US" altLang="pl-PL" sz="2267"/>
              <a:t> </a:t>
            </a:r>
            <a:r>
              <a:rPr lang="pl-PL" altLang="pl-PL" sz="2267"/>
              <a:t>bardziej zielonych i odporniejszych</a:t>
            </a:r>
            <a:r>
              <a:rPr lang="en-US" altLang="pl-PL" sz="2267"/>
              <a:t> społeczności</a:t>
            </a:r>
            <a:r>
              <a:rPr lang="pl-PL" altLang="pl-PL" sz="2267"/>
              <a:t> i gospodarek</a:t>
            </a:r>
          </a:p>
        </p:txBody>
      </p:sp>
      <p:sp>
        <p:nvSpPr>
          <p:cNvPr id="207877" name="Textplatzhalter 6"/>
          <p:cNvSpPr>
            <a:spLocks noGrp="1"/>
          </p:cNvSpPr>
          <p:nvPr>
            <p:ph type="body" sz="quarter" idx="28"/>
          </p:nvPr>
        </p:nvSpPr>
        <p:spPr bwMode="auto">
          <a:xfrm>
            <a:off x="4707468" y="2527301"/>
            <a:ext cx="3001433" cy="18605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sz="2800"/>
              <a:t>Wspieranie władz publicznych</a:t>
            </a:r>
            <a:endParaRPr lang="en-US" altLang="pl-PL" sz="2800"/>
          </a:p>
        </p:txBody>
      </p:sp>
      <p:sp>
        <p:nvSpPr>
          <p:cNvPr id="207878" name="Textplatzhalter 9"/>
          <p:cNvSpPr>
            <a:spLocks noGrp="1"/>
          </p:cNvSpPr>
          <p:nvPr>
            <p:ph type="body" sz="quarter" idx="31"/>
          </p:nvPr>
        </p:nvSpPr>
        <p:spPr bwMode="auto">
          <a:xfrm>
            <a:off x="8572501" y="2527301"/>
            <a:ext cx="2758017" cy="5545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sz="2800"/>
              <a:t>Tworzenie praktycznych rozwiązań</a:t>
            </a:r>
          </a:p>
        </p:txBody>
      </p:sp>
      <p:sp>
        <p:nvSpPr>
          <p:cNvPr id="207879" name="Textplatzhalter 10"/>
          <p:cNvSpPr>
            <a:spLocks noGrp="1"/>
          </p:cNvSpPr>
          <p:nvPr>
            <p:ph type="body" sz="quarter" idx="32"/>
          </p:nvPr>
        </p:nvSpPr>
        <p:spPr bwMode="auto">
          <a:xfrm>
            <a:off x="8587317" y="3881967"/>
            <a:ext cx="2743200" cy="11366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pl-PL" altLang="pl-PL" sz="2267"/>
              <a:t>W odpowiedzi na wyzwania</a:t>
            </a:r>
            <a:r>
              <a:rPr lang="en-US" altLang="pl-PL" sz="2267"/>
              <a:t> </a:t>
            </a:r>
            <a:r>
              <a:rPr lang="pl-PL" altLang="pl-PL" sz="2267"/>
              <a:t>w regionie Morza Bałtyckiego </a:t>
            </a:r>
          </a:p>
        </p:txBody>
      </p:sp>
      <p:sp>
        <p:nvSpPr>
          <p:cNvPr id="207880" name="Textplatzhalter 4"/>
          <p:cNvSpPr txBox="1">
            <a:spLocks/>
          </p:cNvSpPr>
          <p:nvPr/>
        </p:nvSpPr>
        <p:spPr bwMode="auto">
          <a:xfrm>
            <a:off x="4688417" y="3911601"/>
            <a:ext cx="2986616" cy="160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333"/>
              </a:spcBef>
            </a:pPr>
            <a:r>
              <a:rPr lang="pl-PL" altLang="pl-PL" sz="2267">
                <a:solidFill>
                  <a:srgbClr val="FFFFFF"/>
                </a:solidFill>
              </a:rPr>
              <a:t>W wychodzeniu naprzeciw</a:t>
            </a:r>
            <a:r>
              <a:rPr lang="en-US" altLang="pl-PL" sz="2267">
                <a:solidFill>
                  <a:srgbClr val="FFFFFF"/>
                </a:solidFill>
              </a:rPr>
              <a:t> </a:t>
            </a:r>
            <a:r>
              <a:rPr lang="pl-PL" altLang="pl-PL" sz="2267">
                <a:solidFill>
                  <a:srgbClr val="FFFFFF"/>
                </a:solidFill>
              </a:rPr>
              <a:t>potrzebom</a:t>
            </a:r>
            <a:r>
              <a:rPr lang="en-US" altLang="pl-PL" sz="2267">
                <a:solidFill>
                  <a:srgbClr val="FFFFFF"/>
                </a:solidFill>
              </a:rPr>
              <a:t> społeczności</a:t>
            </a:r>
            <a:r>
              <a:rPr lang="pl-PL" altLang="pl-PL" sz="2267">
                <a:solidFill>
                  <a:srgbClr val="FFFFFF"/>
                </a:solidFill>
              </a:rPr>
              <a:t> i biznesu</a:t>
            </a:r>
          </a:p>
        </p:txBody>
      </p:sp>
    </p:spTree>
    <p:extLst>
      <p:ext uri="{BB962C8B-B14F-4D97-AF65-F5344CB8AC3E}">
        <p14:creationId xmlns:p14="http://schemas.microsoft.com/office/powerpoint/2010/main" val="724178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BSR 2021-2027"/>
          <p:cNvSpPr txBox="1">
            <a:spLocks/>
          </p:cNvSpPr>
          <p:nvPr/>
        </p:nvSpPr>
        <p:spPr>
          <a:xfrm>
            <a:off x="2999656" y="548681"/>
            <a:ext cx="8805664" cy="5040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pl-PL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 Region Morza Bałtyckiego 2021-2027</a:t>
            </a:r>
            <a:endParaRPr lang="pl-PL" sz="28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P1"/>
          <p:cNvGrpSpPr/>
          <p:nvPr/>
        </p:nvGrpSpPr>
        <p:grpSpPr>
          <a:xfrm>
            <a:off x="550910" y="1820540"/>
            <a:ext cx="2564136" cy="3624684"/>
            <a:chOff x="230966" y="2378968"/>
            <a:chExt cx="2564136" cy="3624684"/>
          </a:xfrm>
        </p:grpSpPr>
        <p:sp>
          <p:nvSpPr>
            <p:cNvPr id="14" name="CS1.2"/>
            <p:cNvSpPr/>
            <p:nvPr/>
          </p:nvSpPr>
          <p:spPr>
            <a:xfrm>
              <a:off x="266638" y="4443536"/>
              <a:ext cx="2528464" cy="156011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CS1.2</a:t>
              </a:r>
            </a:p>
            <a:p>
              <a:pPr algn="ctr"/>
              <a:r>
                <a:rPr lang="pl-PL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pl-PL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sługi publiczne odpowiadające na potrzeby mieszkańców</a:t>
              </a:r>
              <a:endPara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CS1.1"/>
            <p:cNvSpPr/>
            <p:nvPr/>
          </p:nvSpPr>
          <p:spPr>
            <a:xfrm>
              <a:off x="230966" y="3207505"/>
              <a:ext cx="2564136" cy="11912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CS1.1</a:t>
              </a:r>
            </a:p>
            <a:p>
              <a:pPr algn="ctr"/>
              <a:r>
                <a:rPr lang="pl-PL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Odporne gospodarki </a:t>
              </a:r>
              <a:r>
                <a:rPr lang="pl-PL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</a:t>
              </a:r>
              <a:r>
                <a:rPr lang="pl-PL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społeczności</a:t>
              </a:r>
              <a:endPara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P1"/>
            <p:cNvSpPr/>
            <p:nvPr/>
          </p:nvSpPr>
          <p:spPr>
            <a:xfrm>
              <a:off x="248802" y="2378968"/>
              <a:ext cx="2546300" cy="72008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P1. Innowacyjne społeczeństwa </a:t>
              </a:r>
              <a:endPara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P2"/>
          <p:cNvGrpSpPr/>
          <p:nvPr/>
        </p:nvGrpSpPr>
        <p:grpSpPr>
          <a:xfrm>
            <a:off x="3510857" y="1820540"/>
            <a:ext cx="2572320" cy="3212504"/>
            <a:chOff x="3302639" y="2348880"/>
            <a:chExt cx="2572320" cy="3212504"/>
          </a:xfrm>
        </p:grpSpPr>
        <p:sp>
          <p:nvSpPr>
            <p:cNvPr id="18" name="CS2.2"/>
            <p:cNvSpPr/>
            <p:nvPr/>
          </p:nvSpPr>
          <p:spPr>
            <a:xfrm>
              <a:off x="3317571" y="4443536"/>
              <a:ext cx="2546300" cy="111784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CS2.2</a:t>
              </a:r>
            </a:p>
            <a:p>
              <a:pPr algn="ctr"/>
              <a:r>
                <a:rPr lang="pl-PL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Niebieska gospodarka</a:t>
              </a:r>
              <a:endPara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CS2.1"/>
            <p:cNvSpPr/>
            <p:nvPr/>
          </p:nvSpPr>
          <p:spPr>
            <a:xfrm>
              <a:off x="3328659" y="3290416"/>
              <a:ext cx="2546300" cy="111784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CS2.1</a:t>
              </a:r>
            </a:p>
            <a:p>
              <a:pPr algn="ctr"/>
              <a:r>
                <a:rPr lang="pl-PL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Zrównoważone wody</a:t>
              </a:r>
              <a:endPara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P2"/>
            <p:cNvSpPr/>
            <p:nvPr/>
          </p:nvSpPr>
          <p:spPr>
            <a:xfrm>
              <a:off x="3302639" y="2348880"/>
              <a:ext cx="2572320" cy="8686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P2. </a:t>
              </a:r>
              <a:r>
                <a:rPr lang="pl-PL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Społeczeństwa rozważnie </a:t>
              </a:r>
              <a:r>
                <a:rPr lang="pl-PL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korzystające z wody</a:t>
              </a:r>
              <a:endPara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P3"/>
          <p:cNvGrpSpPr/>
          <p:nvPr/>
        </p:nvGrpSpPr>
        <p:grpSpPr>
          <a:xfrm>
            <a:off x="6464996" y="1820540"/>
            <a:ext cx="2546300" cy="4530228"/>
            <a:chOff x="6407844" y="2200300"/>
            <a:chExt cx="2546300" cy="4530228"/>
          </a:xfrm>
        </p:grpSpPr>
        <p:sp>
          <p:nvSpPr>
            <p:cNvPr id="23" name="CS3.3"/>
            <p:cNvSpPr/>
            <p:nvPr/>
          </p:nvSpPr>
          <p:spPr>
            <a:xfrm>
              <a:off x="6430416" y="5612680"/>
              <a:ext cx="2499916" cy="111784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CS3.3</a:t>
              </a:r>
            </a:p>
            <a:p>
              <a:pPr algn="ctr"/>
              <a:r>
                <a:rPr lang="pl-PL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Inteligentna zielona mobilność</a:t>
              </a:r>
              <a:endPara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CS3.2"/>
            <p:cNvSpPr/>
            <p:nvPr/>
          </p:nvSpPr>
          <p:spPr>
            <a:xfrm>
              <a:off x="6407844" y="4451548"/>
              <a:ext cx="2546300" cy="111784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CS3.2</a:t>
              </a:r>
            </a:p>
            <a:p>
              <a:pPr algn="ctr"/>
              <a:r>
                <a:rPr lang="pl-PL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Transformacja energetyczna</a:t>
              </a:r>
              <a:endPara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CS3.1"/>
            <p:cNvSpPr/>
            <p:nvPr/>
          </p:nvSpPr>
          <p:spPr>
            <a:xfrm>
              <a:off x="6407844" y="3290416"/>
              <a:ext cx="2546300" cy="111784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CS3.1</a:t>
              </a:r>
            </a:p>
            <a:p>
              <a:pPr algn="ctr"/>
              <a:r>
                <a:rPr lang="pl-PL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Gospodarka </a:t>
              </a:r>
              <a:r>
                <a:rPr lang="pl-PL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r>
                <a:rPr lang="pl-PL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obiegu zamkniętym</a:t>
              </a:r>
              <a:endPara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P3"/>
            <p:cNvSpPr/>
            <p:nvPr/>
          </p:nvSpPr>
          <p:spPr>
            <a:xfrm>
              <a:off x="6407844" y="2200300"/>
              <a:ext cx="2522488" cy="8686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P3. </a:t>
              </a:r>
              <a:r>
                <a:rPr lang="pl-PL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Społeczeństwa neutralne dla klimatu</a:t>
              </a:r>
              <a:endPara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P4"/>
          <p:cNvGrpSpPr/>
          <p:nvPr/>
        </p:nvGrpSpPr>
        <p:grpSpPr>
          <a:xfrm>
            <a:off x="9225813" y="1834605"/>
            <a:ext cx="2579507" cy="3254176"/>
            <a:chOff x="9398954" y="2315220"/>
            <a:chExt cx="2579507" cy="3254176"/>
          </a:xfrm>
        </p:grpSpPr>
        <p:sp>
          <p:nvSpPr>
            <p:cNvPr id="28" name="CS4.2"/>
            <p:cNvSpPr/>
            <p:nvPr/>
          </p:nvSpPr>
          <p:spPr>
            <a:xfrm>
              <a:off x="9432161" y="4451548"/>
              <a:ext cx="2546300" cy="111784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CS4.2 Zarządzanie makroregionalne</a:t>
              </a:r>
              <a:endPara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CS4.1"/>
            <p:cNvSpPr/>
            <p:nvPr/>
          </p:nvSpPr>
          <p:spPr>
            <a:xfrm>
              <a:off x="9404634" y="3290416"/>
              <a:ext cx="2546300" cy="111784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CS4.1 Platformy projektów</a:t>
              </a:r>
              <a:endPara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P4"/>
            <p:cNvSpPr/>
            <p:nvPr/>
          </p:nvSpPr>
          <p:spPr>
            <a:xfrm>
              <a:off x="9398954" y="2315220"/>
              <a:ext cx="2535188" cy="72008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P4. Zarządzanie współpracą</a:t>
              </a:r>
              <a:endPara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79861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KALENDARIUM"/>
          <p:cNvSpPr txBox="1">
            <a:spLocks/>
          </p:cNvSpPr>
          <p:nvPr/>
        </p:nvSpPr>
        <p:spPr>
          <a:xfrm>
            <a:off x="437869" y="1340768"/>
            <a:ext cx="11679088" cy="4525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66" y="903449"/>
            <a:ext cx="11562787" cy="5400600"/>
          </a:xfrm>
          <a:prstGeom prst="rect">
            <a:avLst/>
          </a:prstGeom>
        </p:spPr>
      </p:pic>
      <p:sp>
        <p:nvSpPr>
          <p:cNvPr id="5" name="IBSR 2021-2027"/>
          <p:cNvSpPr txBox="1">
            <a:spLocks/>
          </p:cNvSpPr>
          <p:nvPr/>
        </p:nvSpPr>
        <p:spPr>
          <a:xfrm>
            <a:off x="2639616" y="6353944"/>
            <a:ext cx="8805664" cy="5040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pl-PL" sz="900" b="1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Źródło: Ministerstwo Funduszy i Polityki Regionalnej</a:t>
            </a:r>
            <a:endParaRPr lang="pl-PL" sz="900" b="1" i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604429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29" y="188640"/>
            <a:ext cx="11865718" cy="6192688"/>
          </a:xfrm>
          <a:prstGeom prst="rect">
            <a:avLst/>
          </a:prstGeom>
        </p:spPr>
      </p:pic>
      <p:sp>
        <p:nvSpPr>
          <p:cNvPr id="8" name="IBSR 2021-2027"/>
          <p:cNvSpPr txBox="1">
            <a:spLocks/>
          </p:cNvSpPr>
          <p:nvPr/>
        </p:nvSpPr>
        <p:spPr>
          <a:xfrm>
            <a:off x="2639616" y="6353944"/>
            <a:ext cx="8805664" cy="5040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pl-PL" sz="900" b="1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Źródło: Ministerstwo Funduszy i Polityki Regionalnej</a:t>
            </a:r>
            <a:endParaRPr lang="pl-PL" sz="900" b="1" i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844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73" y="188640"/>
            <a:ext cx="11467883" cy="6511942"/>
          </a:xfrm>
          <a:prstGeom prst="rect">
            <a:avLst/>
          </a:prstGeom>
        </p:spPr>
      </p:pic>
      <p:sp>
        <p:nvSpPr>
          <p:cNvPr id="8" name="IBSR 2021-2027"/>
          <p:cNvSpPr txBox="1">
            <a:spLocks/>
          </p:cNvSpPr>
          <p:nvPr/>
        </p:nvSpPr>
        <p:spPr>
          <a:xfrm>
            <a:off x="2549724" y="6524065"/>
            <a:ext cx="8805664" cy="5040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pl-PL" sz="900" b="1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Źródło: Ministerstwo Funduszy i Polityki Regionalnej</a:t>
            </a:r>
            <a:endParaRPr lang="pl-PL" sz="900" b="1" i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083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365125"/>
            <a:ext cx="11665296" cy="6016203"/>
          </a:xfrm>
          <a:prstGeom prst="rect">
            <a:avLst/>
          </a:prstGeom>
        </p:spPr>
      </p:pic>
      <p:sp>
        <p:nvSpPr>
          <p:cNvPr id="8" name="IBSR 2021-2027"/>
          <p:cNvSpPr txBox="1">
            <a:spLocks/>
          </p:cNvSpPr>
          <p:nvPr/>
        </p:nvSpPr>
        <p:spPr>
          <a:xfrm>
            <a:off x="2639616" y="6353944"/>
            <a:ext cx="8805664" cy="5040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pl-PL" sz="900" b="1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Źródło: Ministerstwo Funduszy i Polityki Regionalnej</a:t>
            </a:r>
            <a:endParaRPr lang="pl-PL" sz="900" b="1" i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702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79" y="140991"/>
            <a:ext cx="11437991" cy="6048672"/>
          </a:xfrm>
          <a:prstGeom prst="rect">
            <a:avLst/>
          </a:prstGeom>
        </p:spPr>
      </p:pic>
      <p:sp>
        <p:nvSpPr>
          <p:cNvPr id="8" name="IBSR 2021-2027"/>
          <p:cNvSpPr txBox="1">
            <a:spLocks/>
          </p:cNvSpPr>
          <p:nvPr/>
        </p:nvSpPr>
        <p:spPr>
          <a:xfrm>
            <a:off x="2639616" y="6353944"/>
            <a:ext cx="8805664" cy="5040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pl-PL" sz="900" b="1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Źródło: Ministerstwo Funduszy i Polityki Regionalnej</a:t>
            </a:r>
            <a:endParaRPr lang="pl-PL" sz="900" b="1" i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6606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tena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379</Words>
  <Application>Microsoft Office PowerPoint</Application>
  <PresentationFormat>Panoramiczny</PresentationFormat>
  <Paragraphs>66</Paragraphs>
  <Slides>16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Lato Heavy</vt:lpstr>
      <vt:lpstr>Lato Medium</vt:lpstr>
      <vt:lpstr>Segoe UI</vt:lpstr>
      <vt:lpstr>Motyw pakietu Office</vt:lpstr>
      <vt:lpstr>Prezentacja programu PowerPoint</vt:lpstr>
      <vt:lpstr>Prezentacja programu PowerPoint</vt:lpstr>
      <vt:lpstr>Założenia programu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Tytuł slajdu (8)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 z elementami dostępności dla ON</dc:title>
  <dc:subject>dostepność we wzorze prezentacji ppt</dc:subject>
  <dc:creator>Anna Bizub-jechna</dc:creator>
  <cp:keywords>szablon prezentacji</cp:keywords>
  <cp:lastModifiedBy>Cholewczyńska-Dmitruk Monika</cp:lastModifiedBy>
  <cp:revision>151</cp:revision>
  <cp:lastPrinted>2022-01-12T11:52:48Z</cp:lastPrinted>
  <dcterms:created xsi:type="dcterms:W3CDTF">2016-05-20T13:17:07Z</dcterms:created>
  <dcterms:modified xsi:type="dcterms:W3CDTF">2022-01-12T12:08:20Z</dcterms:modified>
</cp:coreProperties>
</file>